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18"/>
  </p:notesMasterIdLst>
  <p:handoutMasterIdLst>
    <p:handoutMasterId r:id="rId119"/>
  </p:handoutMasterIdLst>
  <p:sldIdLst>
    <p:sldId id="1176" r:id="rId2"/>
    <p:sldId id="1414" r:id="rId3"/>
    <p:sldId id="1177" r:id="rId4"/>
    <p:sldId id="1537" r:id="rId5"/>
    <p:sldId id="1538" r:id="rId6"/>
    <p:sldId id="1530" r:id="rId7"/>
    <p:sldId id="1531" r:id="rId8"/>
    <p:sldId id="1532" r:id="rId9"/>
    <p:sldId id="1533" r:id="rId10"/>
    <p:sldId id="1534" r:id="rId11"/>
    <p:sldId id="1544" r:id="rId12"/>
    <p:sldId id="1427" r:id="rId13"/>
    <p:sldId id="1422" r:id="rId14"/>
    <p:sldId id="1429" r:id="rId15"/>
    <p:sldId id="1431" r:id="rId16"/>
    <p:sldId id="1432" r:id="rId17"/>
    <p:sldId id="1433" r:id="rId18"/>
    <p:sldId id="1434" r:id="rId19"/>
    <p:sldId id="1435" r:id="rId20"/>
    <p:sldId id="1436" r:id="rId21"/>
    <p:sldId id="1437" r:id="rId22"/>
    <p:sldId id="1438" r:id="rId23"/>
    <p:sldId id="1439" r:id="rId24"/>
    <p:sldId id="1441" r:id="rId25"/>
    <p:sldId id="1492" r:id="rId26"/>
    <p:sldId id="1443" r:id="rId27"/>
    <p:sldId id="1444" r:id="rId28"/>
    <p:sldId id="1445" r:id="rId29"/>
    <p:sldId id="1446" r:id="rId30"/>
    <p:sldId id="1447" r:id="rId31"/>
    <p:sldId id="1449" r:id="rId32"/>
    <p:sldId id="1453" r:id="rId33"/>
    <p:sldId id="1482" r:id="rId34"/>
    <p:sldId id="1483" r:id="rId35"/>
    <p:sldId id="1486" r:id="rId36"/>
    <p:sldId id="1487" r:id="rId37"/>
    <p:sldId id="1488" r:id="rId38"/>
    <p:sldId id="1489" r:id="rId39"/>
    <p:sldId id="1456" r:id="rId40"/>
    <p:sldId id="1460" r:id="rId41"/>
    <p:sldId id="1457" r:id="rId42"/>
    <p:sldId id="1458" r:id="rId43"/>
    <p:sldId id="1459" r:id="rId44"/>
    <p:sldId id="1461" r:id="rId45"/>
    <p:sldId id="1542" r:id="rId46"/>
    <p:sldId id="1499" r:id="rId47"/>
    <p:sldId id="1500" r:id="rId48"/>
    <p:sldId id="1501" r:id="rId49"/>
    <p:sldId id="1502" r:id="rId50"/>
    <p:sldId id="1503" r:id="rId51"/>
    <p:sldId id="1504" r:id="rId52"/>
    <p:sldId id="1423" r:id="rId53"/>
    <p:sldId id="1298" r:id="rId54"/>
    <p:sldId id="1375" r:id="rId55"/>
    <p:sldId id="1376" r:id="rId56"/>
    <p:sldId id="1185" r:id="rId57"/>
    <p:sldId id="1379" r:id="rId58"/>
    <p:sldId id="1380" r:id="rId59"/>
    <p:sldId id="1381" r:id="rId60"/>
    <p:sldId id="1383" r:id="rId61"/>
    <p:sldId id="1403" r:id="rId62"/>
    <p:sldId id="1404" r:id="rId63"/>
    <p:sldId id="1405" r:id="rId64"/>
    <p:sldId id="1406" r:id="rId65"/>
    <p:sldId id="1407" r:id="rId66"/>
    <p:sldId id="1408" r:id="rId67"/>
    <p:sldId id="1409" r:id="rId68"/>
    <p:sldId id="1410" r:id="rId69"/>
    <p:sldId id="1411" r:id="rId70"/>
    <p:sldId id="1420" r:id="rId71"/>
    <p:sldId id="1283" r:id="rId72"/>
    <p:sldId id="1285" r:id="rId73"/>
    <p:sldId id="1343" r:id="rId74"/>
    <p:sldId id="1286" r:id="rId75"/>
    <p:sldId id="1386" r:id="rId76"/>
    <p:sldId id="1387" r:id="rId77"/>
    <p:sldId id="1388" r:id="rId78"/>
    <p:sldId id="1389" r:id="rId79"/>
    <p:sldId id="1390" r:id="rId80"/>
    <p:sldId id="1287" r:id="rId81"/>
    <p:sldId id="1310" r:id="rId82"/>
    <p:sldId id="1505" r:id="rId83"/>
    <p:sldId id="1506" r:id="rId84"/>
    <p:sldId id="1507" r:id="rId85"/>
    <p:sldId id="1508" r:id="rId86"/>
    <p:sldId id="1509" r:id="rId87"/>
    <p:sldId id="1510" r:id="rId88"/>
    <p:sldId id="1511" r:id="rId89"/>
    <p:sldId id="1512" r:id="rId90"/>
    <p:sldId id="1513" r:id="rId91"/>
    <p:sldId id="1514" r:id="rId92"/>
    <p:sldId id="1515" r:id="rId93"/>
    <p:sldId id="1516" r:id="rId94"/>
    <p:sldId id="1517" r:id="rId95"/>
    <p:sldId id="1518" r:id="rId96"/>
    <p:sldId id="1519" r:id="rId97"/>
    <p:sldId id="1520" r:id="rId98"/>
    <p:sldId id="1521" r:id="rId99"/>
    <p:sldId id="1522" r:id="rId100"/>
    <p:sldId id="1523" r:id="rId101"/>
    <p:sldId id="1524" r:id="rId102"/>
    <p:sldId id="1525" r:id="rId103"/>
    <p:sldId id="1526" r:id="rId104"/>
    <p:sldId id="1527" r:id="rId105"/>
    <p:sldId id="1528" r:id="rId106"/>
    <p:sldId id="1392" r:id="rId107"/>
    <p:sldId id="1419" r:id="rId108"/>
    <p:sldId id="1394" r:id="rId109"/>
    <p:sldId id="1395" r:id="rId110"/>
    <p:sldId id="1396" r:id="rId111"/>
    <p:sldId id="1397" r:id="rId112"/>
    <p:sldId id="1398" r:id="rId113"/>
    <p:sldId id="1539" r:id="rId114"/>
    <p:sldId id="1540" r:id="rId115"/>
    <p:sldId id="1541" r:id="rId116"/>
    <p:sldId id="1543" r:id="rId1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C00D6-3719-40B8-9F2E-C32DC4E8E08A}" type="doc">
      <dgm:prSet loTypeId="urn:microsoft.com/office/officeart/2005/8/layout/venn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62F815-F380-4D77-A3EB-CC7686EEE6FC}" type="pres">
      <dgm:prSet presAssocID="{660C00D6-3719-40B8-9F2E-C32DC4E8E0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F65B3-DD86-4511-BF39-E712AD53B065}" type="presOf" srcId="{660C00D6-3719-40B8-9F2E-C32DC4E8E08A}" destId="{E262F815-F380-4D77-A3EB-CC7686EEE6FC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6E880FEC-90E7-45BC-901C-15C82139E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3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ahoma" pitchFamily="-105" charset="0"/>
                <a:ea typeface="MS PGothic" pitchFamily="34" charset="-128"/>
              </a:defRPr>
            </a:lvl1pPr>
          </a:lstStyle>
          <a:p>
            <a:pPr>
              <a:defRPr/>
            </a:pPr>
            <a:fld id="{3D13CB68-1DF5-467A-B570-00BA5D249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18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3F5B30-55A9-477C-BABA-C9A281B0E318}" type="slidenum">
              <a:rPr lang="en-US" altLang="en-US" smtClean="0">
                <a:ea typeface="ＭＳ Ｐゴシック" pitchFamily="-105" charset="-128"/>
              </a:rPr>
              <a:pPr/>
              <a:t>1</a:t>
            </a:fld>
            <a:endParaRPr lang="en-US" altLang="en-US" smtClean="0">
              <a:ea typeface="ＭＳ Ｐゴシック" pitchFamily="-105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0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0362-2EFE-4556-9E5E-C9BF3AA9B169}" type="slidenum">
              <a:rPr lang="en-US" altLang="en-US" sz="1200" smtClean="0">
                <a:latin typeface="Tahoma" pitchFamily="34" charset="0"/>
              </a:rPr>
              <a:pPr eaLnBrk="1" hangingPunct="1"/>
              <a:t>23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6C6AA8-BDEA-4EEC-9710-4753A4F09641}" type="slidenum">
              <a:rPr lang="en-US" altLang="en-US" sz="1200" smtClean="0">
                <a:latin typeface="Tahoma" pitchFamily="34" charset="0"/>
              </a:rPr>
              <a:pPr eaLnBrk="1" hangingPunct="1"/>
              <a:t>24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41A1B90-D3B1-4A39-BBEF-69280E4ECFE0}" type="slidenum">
              <a:rPr lang="en-US" altLang="en-US">
                <a:latin typeface="Tahoma" pitchFamily="34" charset="0"/>
              </a:rPr>
              <a:pPr algn="r">
                <a:spcBef>
                  <a:spcPct val="0"/>
                </a:spcBef>
              </a:pPr>
              <a:t>25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Imago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A76397-C183-415D-91B6-7A2C81574A06}" type="slidenum">
              <a:rPr lang="en-US" altLang="en-US" sz="1200" smtClean="0">
                <a:latin typeface="Tahoma" pitchFamily="34" charset="0"/>
              </a:rPr>
              <a:pPr eaLnBrk="1" hangingPunct="1"/>
              <a:t>30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18E37D-9FAC-4FBD-B66E-FA7F1378503A}" type="slidenum">
              <a:rPr lang="en-US" altLang="en-US" sz="1200" smtClean="0">
                <a:latin typeface="Tahoma" pitchFamily="34" charset="0"/>
              </a:rPr>
              <a:pPr eaLnBrk="1" hangingPunct="1"/>
              <a:t>31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7D5EF784-E1D5-4EFF-8B50-1DA5446A8636}" type="slidenum">
              <a:rPr lang="en-US" altLang="en-US" sz="1200">
                <a:latin typeface="Tahoma" pitchFamily="-105" charset="0"/>
              </a:rPr>
              <a:pPr algn="r" defTabSz="931863" eaLnBrk="1" hangingPunct="1"/>
              <a:t>46</a:t>
            </a:fld>
            <a:endParaRPr lang="en-US" altLang="en-US" sz="1200">
              <a:latin typeface="Tahoma" pitchFamily="-105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E7501-7EAF-4B91-8A69-2FBD38F04DE9}" type="slidenum">
              <a:rPr lang="en-US" altLang="en-US" sz="1200" smtClean="0">
                <a:latin typeface="Tahoma" pitchFamily="34" charset="0"/>
              </a:rPr>
              <a:pPr eaLnBrk="1" hangingPunct="1"/>
              <a:t>52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CD305E92-4B47-45C3-BFED-75410AC21B93}" type="slidenum">
              <a:rPr lang="en-US" altLang="en-US" sz="1200">
                <a:latin typeface="Tahoma" pitchFamily="-105" charset="0"/>
              </a:rPr>
              <a:pPr algn="r" defTabSz="931863" eaLnBrk="1" hangingPunct="1"/>
              <a:t>80</a:t>
            </a:fld>
            <a:endParaRPr lang="en-US" altLang="en-US" sz="1200">
              <a:latin typeface="Tahoma" pitchFamily="-105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853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r>
              <a:rPr lang="en-US" altLang="en-US" b="1" u="sng" smtClean="0">
                <a:solidFill>
                  <a:srgbClr val="D16349"/>
                </a:solidFill>
                <a:latin typeface="Century Gothic" pitchFamily="-105" charset="0"/>
              </a:rPr>
              <a:t>Outcome</a:t>
            </a:r>
            <a:r>
              <a:rPr lang="en-US" altLang="en-US" smtClean="0">
                <a:solidFill>
                  <a:srgbClr val="D16349"/>
                </a:solidFill>
                <a:latin typeface="Century Gothic" pitchFamily="-105" charset="0"/>
              </a:rPr>
              <a:t>: Week 12 treatment effect difference was 2.53 in favor of TSO.</a:t>
            </a:r>
          </a:p>
          <a:p>
            <a:pPr defTabSz="930275"/>
            <a:endParaRPr lang="en-US" altLang="en-US" smtClean="0">
              <a:latin typeface="Times New Roman" pitchFamily="-105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A17B28-3AD5-4D6E-99C5-DC6CFF70B33A}" type="slidenum">
              <a:rPr lang="en-US" altLang="en-US" smtClean="0"/>
              <a:pPr/>
              <a:t>108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97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r>
              <a:rPr lang="en-US" altLang="en-US" b="1" u="sng" smtClean="0">
                <a:latin typeface="Times New Roman" pitchFamily="-105" charset="0"/>
              </a:rPr>
              <a:t>Outcome</a:t>
            </a:r>
            <a:r>
              <a:rPr lang="en-US" altLang="en-US" smtClean="0">
                <a:latin typeface="Times New Roman" pitchFamily="-105" charset="0"/>
              </a:rPr>
              <a:t>: </a:t>
            </a:r>
            <a:r>
              <a:rPr lang="en-US" altLang="en-US" smtClean="0">
                <a:solidFill>
                  <a:srgbClr val="D16349"/>
                </a:solidFill>
                <a:latin typeface="Century Gothic" pitchFamily="-105" charset="0"/>
              </a:rPr>
              <a:t>Week 12 treatment effect difference was 3.91 in favor of TSO.</a:t>
            </a:r>
          </a:p>
          <a:p>
            <a:pPr defTabSz="930275"/>
            <a:endParaRPr lang="en-US" altLang="en-US" smtClean="0">
              <a:latin typeface="Times New Roman" pitchFamily="-105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A720B3-6AD1-45B1-BCF6-6D450BEA1792}" type="slidenum">
              <a:rPr lang="en-US" altLang="en-US" smtClean="0"/>
              <a:pPr/>
              <a:t>109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599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7D5EF784-E1D5-4EFF-8B50-1DA5446A8636}" type="slidenum">
              <a:rPr lang="en-US" altLang="en-US" sz="1200">
                <a:latin typeface="Tahoma" pitchFamily="-105" charset="0"/>
              </a:rPr>
              <a:pPr algn="r" defTabSz="931863" eaLnBrk="1" hangingPunct="1"/>
              <a:t>4</a:t>
            </a:fld>
            <a:endParaRPr lang="en-US" altLang="en-US" sz="1200">
              <a:latin typeface="Tahoma" pitchFamily="-105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581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r>
              <a:rPr lang="en-US" altLang="en-US" b="1" u="sng" smtClean="0">
                <a:latin typeface="Times New Roman" pitchFamily="-105" charset="0"/>
              </a:rPr>
              <a:t>Outcome</a:t>
            </a:r>
            <a:r>
              <a:rPr lang="en-US" altLang="en-US" smtClean="0">
                <a:latin typeface="Times New Roman" pitchFamily="-105" charset="0"/>
              </a:rPr>
              <a:t>: </a:t>
            </a:r>
            <a:r>
              <a:rPr lang="en-US" altLang="en-US" smtClean="0">
                <a:solidFill>
                  <a:srgbClr val="D16349"/>
                </a:solidFill>
                <a:latin typeface="Century Gothic" pitchFamily="-105" charset="0"/>
              </a:rPr>
              <a:t>Week 12 treatment effect difference was 6.49 in favor of TSO.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3819C9-7DE1-46F8-A7D8-2568A21D5464}" type="slidenum">
              <a:rPr lang="en-US" altLang="en-US" smtClean="0"/>
              <a:pPr/>
              <a:t>110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6396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r>
              <a:rPr lang="en-US" altLang="en-US" b="1" u="sng" smtClean="0">
                <a:latin typeface="Times New Roman" pitchFamily="-105" charset="0"/>
              </a:rPr>
              <a:t>Outcome: </a:t>
            </a:r>
            <a:r>
              <a:rPr lang="en-US" altLang="en-US" smtClean="0">
                <a:solidFill>
                  <a:srgbClr val="D16349"/>
                </a:solidFill>
                <a:latin typeface="Century Gothic" pitchFamily="-105" charset="0"/>
              </a:rPr>
              <a:t>Week 12 treatment effect difference was 3.20 in favor of TSO.</a:t>
            </a:r>
          </a:p>
          <a:p>
            <a:pPr defTabSz="930275"/>
            <a:endParaRPr lang="en-US" altLang="en-US" smtClean="0">
              <a:latin typeface="Times New Roman" pitchFamily="-105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208D19-2534-47E3-8D4B-C3A65E0A0529}" type="slidenum">
              <a:rPr lang="en-US" altLang="en-US" smtClean="0"/>
              <a:pPr/>
              <a:t>111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6327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8D6B8A-809C-43EA-8ABF-041FB6C52A38}" type="slidenum">
              <a:rPr lang="en-US" altLang="en-US" sz="1200">
                <a:latin typeface="Tahoma" pitchFamily="34" charset="0"/>
              </a:rPr>
              <a:pPr algn="r" eaLnBrk="1" hangingPunct="1"/>
              <a:t>115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6A6AA-290A-4643-AF4B-DC9BFFB55A1F}" type="slidenum">
              <a:rPr lang="en-US" altLang="en-US" sz="1200" smtClean="0">
                <a:latin typeface="Tahoma" pitchFamily="34" charset="0"/>
              </a:rPr>
              <a:pPr eaLnBrk="1" hangingPunct="1"/>
              <a:t>13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E3B3E4-B123-4DC0-99E3-47FB24E80CDA}" type="slidenum">
              <a:rPr lang="en-US" altLang="en-US" sz="1200" smtClean="0">
                <a:latin typeface="Tahoma" pitchFamily="34" charset="0"/>
              </a:rPr>
              <a:pPr eaLnBrk="1" hangingPunct="1"/>
              <a:t>14</a:t>
            </a:fld>
            <a:endParaRPr lang="en-US" altLang="en-US" sz="1200" smtClean="0">
              <a:latin typeface="Tahoma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CE38E1E-9385-4519-983F-9746ECBF8392}" type="slidenum">
              <a:rPr lang="en-US" altLang="en-US" sz="1200">
                <a:latin typeface="Tahoma" pitchFamily="34" charset="0"/>
              </a:rPr>
              <a:pPr algn="r" eaLnBrk="1" hangingPunct="1"/>
              <a:t>15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4192FB2-5A1F-46AE-85D3-E006EC9145D1}" type="slidenum">
              <a:rPr lang="en-US" altLang="en-US" sz="1200">
                <a:latin typeface="Tahoma" pitchFamily="34" charset="0"/>
              </a:rPr>
              <a:pPr algn="r" eaLnBrk="1" hangingPunct="1"/>
              <a:t>16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6951678-35FC-4779-AA90-006F59BA3976}" type="slidenum">
              <a:rPr lang="en-US" altLang="en-US" sz="1200">
                <a:latin typeface="Tahoma" pitchFamily="34" charset="0"/>
              </a:rPr>
              <a:pPr algn="r" eaLnBrk="1" hangingPunct="1"/>
              <a:t>18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686A057-8DB1-42A0-B491-F5BADFE1275F}" type="slidenum">
              <a:rPr lang="en-US" altLang="en-US" sz="1200">
                <a:latin typeface="Tahoma" pitchFamily="34" charset="0"/>
              </a:rPr>
              <a:pPr algn="r" eaLnBrk="1" hangingPunct="1"/>
              <a:t>19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C87C048-F33B-4186-951C-B0E20A551589}" type="slidenum">
              <a:rPr lang="en-US" altLang="en-US" sz="1200">
                <a:latin typeface="Tahoma" pitchFamily="34" charset="0"/>
              </a:rPr>
              <a:pPr algn="r" eaLnBrk="1" hangingPunct="1"/>
              <a:t>20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444B2-1BDB-4283-A42A-4A6C1B4C5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700-6391-4C49-8F83-21459AF4ED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C330-ED91-41D1-9C76-3447C6A6A6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8" y="40798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3F05-769A-4ED7-85C2-1468BA582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ADB5A-74D2-47F4-AAB4-0B3EF63812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6FF2B-40CF-46C5-9163-2DACEE3174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3ECCE-1587-47A7-B945-5509768E3D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EFC50-6E41-4F86-A047-57634D217D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EDE57-79AD-4B61-8B6A-AAC2E4442B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C4BC4-5986-4AFD-B588-70F95F9FC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BDD7D-1DAC-40F2-BB9F-9AEC4AD410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249E26-135D-499C-8A20-8933DF08BB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806E7B-5083-4027-B492-1F0A6D62B7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Montefiore\Roche.PhaseI\AffectiveSpeechRecognition.Final\ASR.RecordingTest1.wav" TargetMode="External"/><Relationship Id="rId1" Type="http://schemas.openxmlformats.org/officeDocument/2006/relationships/audio" Target="file:///F:\Montefiore\Roche.PhaseI\AffectiveSpeechRecognition.Final\PrimerTwo.Birthday.Numbered.wa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"/>
            <a:ext cx="8686800" cy="2667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Intranasal Oxytocin for </a:t>
            </a:r>
            <a:r>
              <a:rPr lang="en-US" alt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Hyperphagia</a:t>
            </a:r>
            <a:r>
              <a:rPr lang="en-US" altLang="en-US" sz="4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ASD Features in </a:t>
            </a:r>
            <a:r>
              <a:rPr lang="en-US" alt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Prader</a:t>
            </a:r>
            <a:r>
              <a:rPr lang="en-US" altLang="en-US" sz="4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Willi Syndrome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57600"/>
            <a:ext cx="8763000" cy="2667000"/>
          </a:xfrm>
        </p:spPr>
        <p:txBody>
          <a:bodyPr>
            <a:normAutofit fontScale="25000" lnSpcReduction="20000"/>
          </a:bodyPr>
          <a:lstStyle/>
          <a:p>
            <a:pPr algn="l">
              <a:buFont typeface="Wingdings" pitchFamily="-105" charset="2"/>
              <a:buNone/>
              <a:defRPr/>
            </a:pPr>
            <a:r>
              <a:rPr lang="en-US" altLang="en-US" sz="13500" dirty="0" smtClean="0">
                <a:solidFill>
                  <a:srgbClr val="FFFF00"/>
                </a:solidFill>
                <a:ea typeface="MS PGothic" pitchFamily="34" charset="-128"/>
              </a:rPr>
              <a:t>Eric Hollander, M.D.</a:t>
            </a:r>
          </a:p>
          <a:p>
            <a:pPr algn="l">
              <a:buFont typeface="Wingdings" pitchFamily="-105" charset="2"/>
              <a:buNone/>
              <a:defRPr/>
            </a:pPr>
            <a:endParaRPr lang="en-US" altLang="en-US" sz="7500" dirty="0" smtClean="0">
              <a:solidFill>
                <a:srgbClr val="FFFF00"/>
              </a:solidFill>
              <a:ea typeface="MS PGothic" pitchFamily="34" charset="-128"/>
            </a:endParaRPr>
          </a:p>
          <a:p>
            <a:pPr algn="l">
              <a:defRPr/>
            </a:pP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Director - Autism</a:t>
            </a:r>
            <a:r>
              <a:rPr lang="en-US" altLang="en-US" sz="9600" dirty="0">
                <a:solidFill>
                  <a:srgbClr val="FFFF00"/>
                </a:solidFill>
                <a:ea typeface="MS PGothic" pitchFamily="34" charset="-128"/>
              </a:rPr>
              <a:t>, Obsessive-Compulsive and Orphan </a:t>
            </a: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Disorders Spectrum Program, and Clinical </a:t>
            </a: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Professor of Psychiatry and Behavioral </a:t>
            </a: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Sciences at </a:t>
            </a:r>
          </a:p>
          <a:p>
            <a:pPr algn="l">
              <a:defRPr/>
            </a:pP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Albert </a:t>
            </a: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Einstein College of </a:t>
            </a: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Medicine and </a:t>
            </a:r>
          </a:p>
          <a:p>
            <a:pPr algn="l">
              <a:defRPr/>
            </a:pP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Montefiore </a:t>
            </a: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Medical Center</a:t>
            </a:r>
          </a:p>
          <a:p>
            <a:pPr algn="l">
              <a:buFont typeface="Wingdings" pitchFamily="-105" charset="2"/>
              <a:buNone/>
              <a:defRPr/>
            </a:pPr>
            <a:r>
              <a:rPr lang="en-US" altLang="en-US" sz="9600" dirty="0" smtClean="0">
                <a:solidFill>
                  <a:srgbClr val="FFFF00"/>
                </a:solidFill>
                <a:ea typeface="MS PGothic" pitchFamily="34" charset="-128"/>
              </a:rPr>
              <a:t>Spectrum Neuroscience and Treatment Institute</a:t>
            </a:r>
          </a:p>
          <a:p>
            <a:pPr>
              <a:buFont typeface="Wingdings" pitchFamily="-105" charset="2"/>
              <a:buNone/>
              <a:defRPr/>
            </a:pPr>
            <a:endParaRPr lang="en-US" altLang="en-US" sz="2400" dirty="0" smtClean="0">
              <a:ea typeface="MS PGothic" pitchFamily="34" charset="-128"/>
            </a:endParaRPr>
          </a:p>
          <a:p>
            <a:pPr>
              <a:buFont typeface="Wingdings" pitchFamily="-105" charset="2"/>
              <a:buNone/>
              <a:defRPr/>
            </a:pPr>
            <a:endParaRPr lang="en-US" altLang="en-US" sz="2400" dirty="0" smtClean="0">
              <a:ea typeface="MS PGothic" pitchFamily="34" charset="-128"/>
            </a:endParaRPr>
          </a:p>
          <a:p>
            <a:pPr>
              <a:buFont typeface="Wingdings" pitchFamily="-105" charset="2"/>
              <a:buNone/>
              <a:defRPr/>
            </a:pPr>
            <a:endParaRPr lang="en-US" altLang="en-US" sz="2400" dirty="0" smtClean="0">
              <a:ea typeface="MS PGothic" pitchFamily="34" charset="-128"/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7696200" y="5257800"/>
            <a:ext cx="1286216" cy="1447800"/>
            <a:chOff x="576" y="96"/>
            <a:chExt cx="938" cy="1056"/>
          </a:xfrm>
        </p:grpSpPr>
        <p:sp>
          <p:nvSpPr>
            <p:cNvPr id="30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576" y="96"/>
              <a:ext cx="938" cy="10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96"/>
              <a:ext cx="941" cy="105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Prader-Willi</a:t>
            </a: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Syndrome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(PWS): </a:t>
            </a:r>
            <a:r>
              <a:rPr lang="en-US" altLang="en-US" sz="4900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Oxytocin</a:t>
            </a:r>
            <a:r>
              <a:rPr lang="en-US" altLang="en-US" sz="40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ecreased peripheral oxytocin </a:t>
            </a:r>
          </a:p>
          <a:p>
            <a:pPr lvl="1"/>
            <a:r>
              <a:rPr lang="en-US" dirty="0" smtClean="0"/>
              <a:t>decreased number OXT neurons in PVN of hypothalamus, smaller PVN volume</a:t>
            </a:r>
          </a:p>
          <a:p>
            <a:r>
              <a:rPr lang="en-US" dirty="0" err="1" smtClean="0"/>
              <a:t>Dysregulated</a:t>
            </a:r>
            <a:r>
              <a:rPr lang="en-US" dirty="0" smtClean="0"/>
              <a:t> oxytocin signaling - obesity </a:t>
            </a:r>
          </a:p>
          <a:p>
            <a:pPr lvl="1"/>
            <a:r>
              <a:rPr lang="en-US" dirty="0" smtClean="0"/>
              <a:t>Mice </a:t>
            </a:r>
            <a:r>
              <a:rPr lang="en-US" dirty="0" err="1" smtClean="0"/>
              <a:t>haploinsufficiency</a:t>
            </a:r>
            <a:r>
              <a:rPr lang="en-US" dirty="0" smtClean="0"/>
              <a:t> SIM1 - </a:t>
            </a:r>
            <a:r>
              <a:rPr lang="en-US" dirty="0" err="1" smtClean="0"/>
              <a:t>hyperphagic</a:t>
            </a:r>
            <a:r>
              <a:rPr lang="en-US" dirty="0" smtClean="0"/>
              <a:t> obesity, reduced OXT and MC4 receptors</a:t>
            </a:r>
          </a:p>
          <a:p>
            <a:pPr lvl="1"/>
            <a:r>
              <a:rPr lang="en-US" dirty="0" smtClean="0"/>
              <a:t>OXT decreases food intake and weight loss</a:t>
            </a:r>
          </a:p>
        </p:txBody>
      </p:sp>
    </p:spTree>
    <p:extLst>
      <p:ext uri="{BB962C8B-B14F-4D97-AF65-F5344CB8AC3E}">
        <p14:creationId xmlns:p14="http://schemas.microsoft.com/office/powerpoint/2010/main" val="5002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ABC Lethargy/Social Withdrawal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57400"/>
            <a:ext cx="5343525" cy="4319588"/>
          </a:xfrm>
        </p:spPr>
      </p:pic>
    </p:spTree>
    <p:extLst>
      <p:ext uri="{BB962C8B-B14F-4D97-AF65-F5344CB8AC3E}">
        <p14:creationId xmlns:p14="http://schemas.microsoft.com/office/powerpoint/2010/main" val="5986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ABC Inappropriate Speech</a:t>
            </a:r>
            <a:endParaRPr lang="en-US" dirty="0">
              <a:latin typeface="+mn-lt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209800"/>
            <a:ext cx="5519738" cy="3824288"/>
          </a:xfrm>
        </p:spPr>
      </p:pic>
    </p:spTree>
    <p:extLst>
      <p:ext uri="{BB962C8B-B14F-4D97-AF65-F5344CB8AC3E}">
        <p14:creationId xmlns:p14="http://schemas.microsoft.com/office/powerpoint/2010/main" val="12747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ABC Hyperactivity</a:t>
            </a:r>
            <a:endParaRPr lang="en-US" dirty="0">
              <a:latin typeface="+mn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62163"/>
            <a:ext cx="497522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47688"/>
            <a:ext cx="76866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81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Summary of Efficacy Outcomes</a:t>
            </a:r>
            <a:endParaRPr lang="en-US" dirty="0">
              <a:latin typeface="+mn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881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latin typeface="+mn-lt"/>
              </a:rPr>
              <a:t>TSO for Adult HF ASD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r>
              <a:rPr lang="en-US" altLang="en-US" smtClean="0"/>
              <a:t>Rigidity, Craving for Sameness, Restricted Behaviors</a:t>
            </a:r>
          </a:p>
          <a:p>
            <a:pPr lvl="1"/>
            <a:r>
              <a:rPr lang="en-US" altLang="en-US" smtClean="0"/>
              <a:t>Large effect sizes – Cohen’s d = .79, d= 1.0, d= .81</a:t>
            </a:r>
          </a:p>
          <a:p>
            <a:pPr lvl="2"/>
            <a:r>
              <a:rPr lang="en-US" altLang="en-US" smtClean="0"/>
              <a:t>Effect size of 0.8 allows 80% power to detect two sided Type I error rate of 5% for a sample size of N= 25 vs. 25 .</a:t>
            </a:r>
          </a:p>
          <a:p>
            <a:r>
              <a:rPr lang="en-US" altLang="en-US" smtClean="0"/>
              <a:t>Well tolerated – no SAE, no discontinuation due to AE</a:t>
            </a:r>
          </a:p>
          <a:p>
            <a:r>
              <a:rPr lang="en-US" altLang="en-US" smtClean="0"/>
              <a:t>Studies needed in pediatric ASD with irritability</a:t>
            </a:r>
          </a:p>
          <a:p>
            <a:r>
              <a:rPr lang="en-US" altLang="en-US" smtClean="0"/>
              <a:t>Stratification – Immune dysfunction</a:t>
            </a:r>
          </a:p>
          <a:p>
            <a:r>
              <a:rPr lang="en-US" altLang="en-US" smtClean="0"/>
              <a:t>Early efficacy biomarkers – PET ligand microglia, proinflammatory cytokines</a:t>
            </a:r>
          </a:p>
          <a:p>
            <a:r>
              <a:rPr lang="en-US" altLang="en-US" smtClean="0"/>
              <a:t>Novel drug development for homogeneous populations</a:t>
            </a:r>
          </a:p>
        </p:txBody>
      </p:sp>
    </p:spTree>
    <p:extLst>
      <p:ext uri="{BB962C8B-B14F-4D97-AF65-F5344CB8AC3E}">
        <p14:creationId xmlns:p14="http://schemas.microsoft.com/office/powerpoint/2010/main" val="18876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981200"/>
          <a:ext cx="8686800" cy="4732338"/>
        </p:xfrm>
        <a:graphic>
          <a:graphicData uri="http://schemas.openxmlformats.org/drawingml/2006/table">
            <a:tbl>
              <a:tblPr/>
              <a:tblGrid>
                <a:gridCol w="1230313"/>
                <a:gridCol w="1076325"/>
                <a:gridCol w="692150"/>
                <a:gridCol w="1420812"/>
                <a:gridCol w="4267200"/>
              </a:tblGrid>
              <a:tr h="6400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Patient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Gender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Age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Race &amp; Ethnicity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Fit for Study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FF"/>
                    </a:solidFill>
                  </a:tcPr>
                </a:tc>
              </a:tr>
              <a:tr h="9413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TSO-01: OM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Male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21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White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Non-Hispanic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Personal history of seasonal allergies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Family history of autoimmune dysfunction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</a:tr>
              <a:tr h="58891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TSO-02: AS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Male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19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White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Non-Hispanic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Family history of seasonal allergies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</a:tr>
              <a:tr h="8540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TSO-04: KP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Male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20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White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Non-Hispanic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Family history of seasonal allergies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Personal history of asthma and febrile responses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</a:tr>
              <a:tr h="8540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TSO-05: DL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Male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19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White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Non-Hispanic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Allergies to wheat, eggs, dust, and dogs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Childhood asthma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Less perseverative and figidity when sick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F"/>
                    </a:solidFill>
                  </a:tcPr>
                </a:tc>
              </a:tr>
              <a:tr h="8540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TSO-06: AM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Male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24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White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Non- Hispanic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1pPr>
                      <a:lvl2pPr marL="37931725" indent="-37474525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-105" charset="2"/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-105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Allergies to PCN and Antihistamines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6"/>
                          </a:solidFill>
                          <a:effectLst/>
                          <a:latin typeface="Century Gothic" pitchFamily="-105" charset="0"/>
                          <a:ea typeface="ＭＳ Ｐゴシック" pitchFamily="-105" charset="-128"/>
                        </a:rPr>
                        <a:t> History of seasonal allergies in Spring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D6"/>
                        </a:solidFill>
                        <a:effectLst/>
                        <a:latin typeface="Century Gothic" pitchFamily="-105" charset="0"/>
                        <a:ea typeface="ＭＳ Ｐゴシック" pitchFamily="-105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FF"/>
                    </a:solidFill>
                  </a:tcPr>
                </a:tc>
              </a:tr>
            </a:tbl>
          </a:graphicData>
        </a:graphic>
      </p:graphicFrame>
      <p:sp>
        <p:nvSpPr>
          <p:cNvPr id="77870" name="Title 6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>
                <a:latin typeface="+mn-lt"/>
              </a:rPr>
              <a:t>Demographics: Completed Patients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47688"/>
            <a:ext cx="76866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4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 err="1">
                <a:solidFill>
                  <a:schemeClr val="tx2"/>
                </a:solidFill>
                <a:latin typeface="+mn-lt"/>
              </a:rPr>
              <a:t>Montefiore</a:t>
            </a:r>
            <a:r>
              <a:rPr lang="en-US" altLang="en-US" b="1" dirty="0">
                <a:solidFill>
                  <a:schemeClr val="tx2"/>
                </a:solidFill>
                <a:latin typeface="+mn-lt"/>
              </a:rPr>
              <a:t>-Einstein Rigidity Subtotal</a:t>
            </a:r>
            <a:endParaRPr lang="en-US" altLang="en-US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228600" y="61722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Week 12 treatment effect difference was 2.53 in favor of TSO.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6006226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228600" y="914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chemeClr val="tx2"/>
                </a:solidFill>
                <a:latin typeface="+mn-lt"/>
              </a:rPr>
              <a:t>RBS-R Sameness Subtotal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04800" y="61722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Week 12 treatment effect difference was 3.91 in favor of TSO.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00124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 with OT in PWS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dose OT vs placebo– adult PWS</a:t>
            </a:r>
          </a:p>
          <a:p>
            <a:pPr lvl="1"/>
            <a:r>
              <a:rPr lang="en-US" dirty="0" smtClean="0"/>
              <a:t>Less disruptive behavior, increased trust</a:t>
            </a:r>
          </a:p>
          <a:p>
            <a:pPr lvl="1"/>
            <a:r>
              <a:rPr lang="en-US" dirty="0" smtClean="0"/>
              <a:t>decreased hunger, decreased food intake</a:t>
            </a:r>
          </a:p>
          <a:p>
            <a:pPr lvl="1"/>
            <a:r>
              <a:rPr lang="en-US" dirty="0" smtClean="0"/>
              <a:t>safety</a:t>
            </a:r>
          </a:p>
          <a:p>
            <a:r>
              <a:rPr lang="en-US" dirty="0" smtClean="0"/>
              <a:t>Chronic </a:t>
            </a:r>
            <a:r>
              <a:rPr lang="en-US" dirty="0"/>
              <a:t>high </a:t>
            </a:r>
            <a:r>
              <a:rPr lang="en-US" dirty="0" smtClean="0"/>
              <a:t>dose in child/adults PWS </a:t>
            </a:r>
          </a:p>
          <a:p>
            <a:pPr lvl="1"/>
            <a:r>
              <a:rPr lang="en-US" dirty="0" smtClean="0"/>
              <a:t>increased temper tantrums on higher dose</a:t>
            </a:r>
          </a:p>
          <a:p>
            <a:pPr lvl="1"/>
            <a:r>
              <a:rPr lang="en-US" dirty="0" smtClean="0"/>
              <a:t>Use lower dose (16 </a:t>
            </a:r>
            <a:r>
              <a:rPr lang="en-US" dirty="0" err="1" smtClean="0"/>
              <a:t>iu</a:t>
            </a:r>
            <a:r>
              <a:rPr lang="en-US" dirty="0" smtClean="0"/>
              <a:t> BID)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Box 2"/>
          <p:cNvSpPr txBox="1">
            <a:spLocks noChangeArrowheads="1"/>
          </p:cNvSpPr>
          <p:nvPr/>
        </p:nvSpPr>
        <p:spPr bwMode="auto">
          <a:xfrm>
            <a:off x="304800" y="7620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chemeClr val="tx2"/>
                </a:solidFill>
                <a:latin typeface="+mn-lt"/>
              </a:rPr>
              <a:t>SRS Repetitive Behavior Subscale Subtotal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52400" y="60198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Week 12 treatment effect difference was 6.49 in favor of TSO</a:t>
            </a:r>
            <a:r>
              <a:rPr lang="en-US" altLang="en-US" sz="2000" dirty="0">
                <a:solidFill>
                  <a:srgbClr val="FFFFFF"/>
                </a:solidFill>
                <a:latin typeface="Century Gothic" pitchFamily="-105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05696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dirty="0">
                <a:solidFill>
                  <a:schemeClr val="tx2"/>
                </a:solidFill>
                <a:latin typeface="+mn-lt"/>
              </a:rPr>
              <a:t>ABC Irritability Subtotal</a:t>
            </a:r>
            <a:endParaRPr lang="en-US" altLang="en-US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228600" y="60198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Week 12 treatment effect difference was 3.20 in favor of TSO.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77169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latin typeface="+mn-lt"/>
              </a:rPr>
              <a:t>TSO vs Placebo in ASD-Interim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Significant impact  - rigidity and sameness </a:t>
            </a:r>
          </a:p>
          <a:p>
            <a:pPr>
              <a:defRPr/>
            </a:pPr>
            <a:r>
              <a:rPr lang="en-US" dirty="0" smtClean="0"/>
              <a:t>Well tolerated</a:t>
            </a:r>
          </a:p>
          <a:p>
            <a:pPr>
              <a:defRPr/>
            </a:pPr>
            <a:r>
              <a:rPr lang="en-US" dirty="0" smtClean="0"/>
              <a:t>Needs to be replicated</a:t>
            </a:r>
          </a:p>
          <a:p>
            <a:pPr>
              <a:defRPr/>
            </a:pPr>
            <a:r>
              <a:rPr lang="en-US" dirty="0" smtClean="0"/>
              <a:t>Need to study younger ASD subjects with higher baseline irritability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Genetics of ASD – 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Drug Development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Estimates of 100 genes - small effect size – 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Heterogeneity of molecular mechanism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Decreases drug vs placebo signal 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N</a:t>
            </a:r>
            <a:r>
              <a:rPr lang="en-US" altLang="en-US" dirty="0" smtClean="0">
                <a:ea typeface="MS PGothic" pitchFamily="34" charset="-128"/>
              </a:rPr>
              <a:t>eed to stratify population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CNV</a:t>
            </a:r>
            <a:r>
              <a:rPr lang="ja-JP" altLang="en-US" dirty="0" smtClean="0">
                <a:ea typeface="MS PGothic" pitchFamily="34" charset="-128"/>
              </a:rPr>
              <a:t>’</a:t>
            </a:r>
            <a:r>
              <a:rPr lang="en-US" altLang="ja-JP" dirty="0" smtClean="0">
                <a:ea typeface="MS PGothic" pitchFamily="34" charset="-128"/>
              </a:rPr>
              <a:t>s  - </a:t>
            </a:r>
            <a:r>
              <a:rPr lang="en-US" altLang="ja-JP" dirty="0" err="1" smtClean="0">
                <a:ea typeface="MS PGothic" pitchFamily="34" charset="-128"/>
              </a:rPr>
              <a:t>m</a:t>
            </a:r>
            <a:r>
              <a:rPr lang="en-US" altLang="en-US" dirty="0" err="1" smtClean="0">
                <a:ea typeface="MS PGothic" pitchFamily="34" charset="-128"/>
              </a:rPr>
              <a:t>icrodeletions</a:t>
            </a:r>
            <a:r>
              <a:rPr lang="en-US" altLang="en-US" dirty="0" smtClean="0">
                <a:ea typeface="MS PGothic" pitchFamily="34" charset="-128"/>
              </a:rPr>
              <a:t>/duplications – not causal</a:t>
            </a:r>
          </a:p>
          <a:p>
            <a:pPr>
              <a:defRPr/>
            </a:pPr>
            <a:r>
              <a:rPr lang="en-US" altLang="en-US" dirty="0" err="1" smtClean="0">
                <a:ea typeface="MS PGothic" pitchFamily="34" charset="-128"/>
              </a:rPr>
              <a:t>Syndromal</a:t>
            </a:r>
            <a:r>
              <a:rPr lang="en-US" altLang="en-US" dirty="0" smtClean="0">
                <a:ea typeface="MS PGothic" pitchFamily="34" charset="-128"/>
              </a:rPr>
              <a:t> autism (Fragile-X, </a:t>
            </a:r>
            <a:r>
              <a:rPr lang="en-US" altLang="en-US" dirty="0" err="1" smtClean="0">
                <a:ea typeface="MS PGothic" pitchFamily="34" charset="-128"/>
              </a:rPr>
              <a:t>Rett’s</a:t>
            </a:r>
            <a:r>
              <a:rPr lang="en-US" altLang="en-US" dirty="0" smtClean="0">
                <a:ea typeface="MS PGothic" pitchFamily="34" charset="-128"/>
              </a:rPr>
              <a:t>, PWS, TSC)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More homogeneous pathway for drug development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Gene </a:t>
            </a:r>
            <a:r>
              <a:rPr lang="en-US" altLang="en-US" dirty="0">
                <a:ea typeface="MS PGothic" pitchFamily="34" charset="-128"/>
              </a:rPr>
              <a:t>x Environment Interaction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Glial/Immune hub pathway </a:t>
            </a:r>
            <a:r>
              <a:rPr lang="en-US" altLang="en-US" dirty="0">
                <a:ea typeface="MS PGothic" pitchFamily="34" charset="-128"/>
              </a:rPr>
              <a:t>genes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Maternal immune activation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Hygiene hypothesis</a:t>
            </a:r>
          </a:p>
          <a:p>
            <a:pPr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85B09B4-30C3-4E00-96BF-E7A4035D6BA4}" type="slidenum">
              <a:rPr lang="en-US" altLang="en-US" smtClean="0">
                <a:ea typeface="ＭＳ Ｐゴシック" pitchFamily="-105" charset="-128"/>
              </a:rPr>
              <a:pPr eaLnBrk="0" hangingPunct="0"/>
              <a:t>113</a:t>
            </a:fld>
            <a:endParaRPr lang="en-US" altLang="en-US" smtClean="0">
              <a:ea typeface="ＭＳ Ｐゴシック" pitchFamily="-10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23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78" y="762000"/>
            <a:ext cx="8819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Molecular Pathogenic Alterations of </a:t>
            </a:r>
          </a:p>
          <a:p>
            <a:r>
              <a:rPr lang="en-US" u="sng" dirty="0" err="1" smtClean="0">
                <a:solidFill>
                  <a:schemeClr val="tx2"/>
                </a:solidFill>
              </a:rPr>
              <a:t>Glial</a:t>
            </a:r>
            <a:r>
              <a:rPr lang="en-US" u="sng" dirty="0" smtClean="0">
                <a:solidFill>
                  <a:schemeClr val="tx2"/>
                </a:solidFill>
              </a:rPr>
              <a:t> and Immune </a:t>
            </a:r>
            <a:r>
              <a:rPr lang="en-US" dirty="0" smtClean="0">
                <a:solidFill>
                  <a:schemeClr val="tx2"/>
                </a:solidFill>
              </a:rPr>
              <a:t>Related Genes/Protein Networks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 Autism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324725" cy="3867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6172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2"/>
                </a:solidFill>
              </a:rPr>
              <a:t>Voineagu</a:t>
            </a:r>
            <a:r>
              <a:rPr lang="en-US" sz="1200" dirty="0" smtClean="0">
                <a:solidFill>
                  <a:schemeClr val="tx2"/>
                </a:solidFill>
              </a:rPr>
              <a:t> et al </a:t>
            </a:r>
            <a:r>
              <a:rPr lang="en-US" sz="1200" u="sng" dirty="0" smtClean="0">
                <a:solidFill>
                  <a:schemeClr val="tx2"/>
                </a:solidFill>
              </a:rPr>
              <a:t>Nature 2011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Correlation of right caudate volume (mm</a:t>
            </a:r>
            <a:r>
              <a:rPr lang="en-US" altLang="en-US" sz="2400" baseline="30000" smtClean="0">
                <a:cs typeface="Times New Roman" pitchFamily="18" charset="0"/>
              </a:rPr>
              <a:t>3</a:t>
            </a:r>
            <a:r>
              <a:rPr lang="en-US" altLang="en-US" sz="2400" smtClean="0">
                <a:cs typeface="Times New Roman" pitchFamily="18" charset="0"/>
              </a:rPr>
              <a:t>) with</a:t>
            </a:r>
            <a:br>
              <a:rPr lang="en-US" altLang="en-US" sz="2400" smtClean="0">
                <a:cs typeface="Times New Roman" pitchFamily="18" charset="0"/>
              </a:rPr>
            </a:br>
            <a:r>
              <a:rPr lang="en-US" altLang="en-US" sz="2400" smtClean="0">
                <a:cs typeface="Times New Roman" pitchFamily="18" charset="0"/>
              </a:rPr>
              <a:t> higher order repetitive behaviors (r=0.600, p=0.039)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4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0104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7600" y="5638800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Hollander, Anagnostou et al, Biol Psychiatry, 2005</a:t>
            </a:r>
          </a:p>
        </p:txBody>
      </p:sp>
    </p:spTree>
    <p:extLst>
      <p:ext uri="{BB962C8B-B14F-4D97-AF65-F5344CB8AC3E}">
        <p14:creationId xmlns:p14="http://schemas.microsoft.com/office/powerpoint/2010/main" val="11385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dirty="0" smtClean="0">
                <a:latin typeface="+mn-lt"/>
              </a:rPr>
              <a:t>Drug Development for Repetitive Behavior and Social Cognition Domains of ASD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Heterogeneity:  need to stratify</a:t>
            </a:r>
          </a:p>
          <a:p>
            <a:pPr lvl="1">
              <a:defRPr/>
            </a:pPr>
            <a:r>
              <a:rPr lang="en-US" dirty="0" smtClean="0"/>
              <a:t>Symptom domains</a:t>
            </a:r>
          </a:p>
          <a:p>
            <a:pPr lvl="1">
              <a:defRPr/>
            </a:pPr>
            <a:r>
              <a:rPr lang="en-US" dirty="0" smtClean="0"/>
              <a:t>Biomarkers</a:t>
            </a:r>
          </a:p>
          <a:p>
            <a:pPr lvl="1">
              <a:defRPr/>
            </a:pPr>
            <a:r>
              <a:rPr lang="en-US" dirty="0" smtClean="0"/>
              <a:t>Rare Homogeneous </a:t>
            </a:r>
            <a:r>
              <a:rPr lang="en-US" dirty="0" err="1" smtClean="0"/>
              <a:t>Syndromal</a:t>
            </a:r>
            <a:r>
              <a:rPr lang="en-US" dirty="0" smtClean="0"/>
              <a:t> Forms of ASD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Match compound to underlying </a:t>
            </a:r>
            <a:r>
              <a:rPr lang="en-US" dirty="0" smtClean="0"/>
              <a:t>molecular mechanism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Outcome Measures – </a:t>
            </a:r>
          </a:p>
          <a:p>
            <a:pPr lvl="1">
              <a:defRPr/>
            </a:pPr>
            <a:r>
              <a:rPr lang="en-US" dirty="0" smtClean="0"/>
              <a:t>early efficacy biomarkers </a:t>
            </a:r>
          </a:p>
          <a:p>
            <a:pPr lvl="1">
              <a:defRPr/>
            </a:pPr>
            <a:r>
              <a:rPr lang="en-US" dirty="0" smtClean="0"/>
              <a:t>more proximal to underlying mechanism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OT/V1a – social cognition and </a:t>
            </a:r>
            <a:r>
              <a:rPr lang="en-US" dirty="0" err="1" smtClean="0"/>
              <a:t>hyperphagia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Glial/Immune – repetitive behavior domain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41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smtClean="0"/>
              <a:t>Model for how serotonin and PI3K signaling pathways interact via </a:t>
            </a:r>
            <a:r>
              <a:rPr lang="en-US" altLang="en-US" sz="2800" i="1" smtClean="0"/>
              <a:t>SLca4 </a:t>
            </a:r>
            <a:r>
              <a:rPr lang="en-US" altLang="en-US" sz="2800" smtClean="0"/>
              <a:t>and </a:t>
            </a:r>
            <a:r>
              <a:rPr lang="en-US" altLang="en-US" sz="2800" i="1" smtClean="0"/>
              <a:t>Pten</a:t>
            </a:r>
            <a:r>
              <a:rPr lang="en-US" altLang="en-US" sz="2800" smtClean="0"/>
              <a:t> to influence brain size, sociability</a:t>
            </a:r>
            <a:r>
              <a:rPr lang="en-US" altLang="en-US" sz="3200" smtClean="0"/>
              <a:t>, PPI, perseverative behaviors </a:t>
            </a:r>
            <a:r>
              <a:rPr lang="en-US" altLang="en-US" sz="2000" smtClean="0"/>
              <a:t>(Page et al, 10.1073/pnas.0804428106)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4102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Social deficits in autism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Empathy (mind-blindness)</a:t>
            </a:r>
          </a:p>
          <a:p>
            <a:pPr eaLnBrk="1" hangingPunct="1">
              <a:defRPr/>
            </a:pPr>
            <a:r>
              <a:rPr lang="en-US" dirty="0" smtClean="0"/>
              <a:t>Eye gaze</a:t>
            </a:r>
          </a:p>
          <a:p>
            <a:pPr eaLnBrk="1" hangingPunct="1">
              <a:defRPr/>
            </a:pPr>
            <a:r>
              <a:rPr lang="en-US" dirty="0" smtClean="0"/>
              <a:t>Nonverbal communication</a:t>
            </a:r>
          </a:p>
          <a:p>
            <a:pPr eaLnBrk="1" hangingPunct="1">
              <a:defRPr/>
            </a:pPr>
            <a:r>
              <a:rPr lang="en-US" dirty="0" smtClean="0"/>
              <a:t>Reciprocal interactions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94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Oxytocin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9 </a:t>
            </a:r>
            <a:r>
              <a:rPr lang="en-US" sz="2800" dirty="0" err="1" smtClean="0"/>
              <a:t>aminoacid</a:t>
            </a:r>
            <a:r>
              <a:rPr lang="en-US" sz="2800" dirty="0" smtClean="0"/>
              <a:t> neuropeptide</a:t>
            </a:r>
          </a:p>
          <a:p>
            <a:pPr eaLnBrk="1" hangingPunct="1">
              <a:defRPr/>
            </a:pPr>
            <a:r>
              <a:rPr lang="en-US" sz="2800" dirty="0" smtClean="0"/>
              <a:t>Synthesized in PVN and SON</a:t>
            </a:r>
          </a:p>
          <a:p>
            <a:pPr eaLnBrk="1" hangingPunct="1">
              <a:defRPr/>
            </a:pPr>
            <a:r>
              <a:rPr lang="en-US" sz="2800" dirty="0" smtClean="0"/>
              <a:t>Peripheral release - delivery and lactation</a:t>
            </a:r>
          </a:p>
          <a:p>
            <a:pPr eaLnBrk="1" hangingPunct="1">
              <a:defRPr/>
            </a:pPr>
            <a:r>
              <a:rPr lang="en-US" sz="2800" dirty="0" smtClean="0"/>
              <a:t>Central release - social cognition (recognition and memory), trust</a:t>
            </a:r>
          </a:p>
          <a:p>
            <a:pPr eaLnBrk="1" hangingPunct="1">
              <a:defRPr/>
            </a:pPr>
            <a:r>
              <a:rPr lang="en-US" sz="2800" dirty="0" smtClean="0"/>
              <a:t>OXTR – PIK coupled</a:t>
            </a:r>
          </a:p>
          <a:p>
            <a:pPr eaLnBrk="1" hangingPunct="1">
              <a:defRPr/>
            </a:pPr>
            <a:r>
              <a:rPr lang="en-US" sz="2800" dirty="0" smtClean="0"/>
              <a:t>Peripheral to central OT feed-forward system</a:t>
            </a:r>
          </a:p>
          <a:p>
            <a:pPr eaLnBrk="1" hangingPunct="1">
              <a:defRPr/>
            </a:pPr>
            <a:r>
              <a:rPr lang="en-US" sz="2800" dirty="0" smtClean="0"/>
              <a:t>(Vasopressin –V1a-R) – reciprocal effects</a:t>
            </a:r>
          </a:p>
          <a:p>
            <a:pPr eaLnBrk="1" hangingPunct="1">
              <a:defRPr/>
            </a:pPr>
            <a:r>
              <a:rPr lang="en-US" sz="2800" dirty="0" smtClean="0"/>
              <a:t>Wound Healing, Anti-inflammation</a:t>
            </a:r>
          </a:p>
          <a:p>
            <a:pPr eaLnBrk="1" hangingPunct="1">
              <a:defRPr/>
            </a:pPr>
            <a:r>
              <a:rPr lang="en-US" sz="2800" dirty="0" smtClean="0"/>
              <a:t>Obesity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6795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5" name="Picture 5" descr="oxytoc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747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75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Knockout Oxytocin Mice: Social Cognition Deficits </a:t>
            </a:r>
            <a:r>
              <a:rPr lang="en-US" altLang="en-US" sz="2800" smtClean="0"/>
              <a:t>(Ferguson et al, Nature Genetics, 2001)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64172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39433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2022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Vasopressin and Pair Bonds: Lessons from Prairie and Meadow voles</a:t>
            </a:r>
            <a:r>
              <a:rPr lang="en-US" altLang="en-US" sz="4000" smtClean="0"/>
              <a:t> </a:t>
            </a:r>
            <a:r>
              <a:rPr lang="en-US" altLang="en-US" sz="2800" smtClean="0"/>
              <a:t>(Lim et al , 2004)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9988" y="1946275"/>
            <a:ext cx="7772400" cy="3736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Prairie voles: highly affiliative, show partner preferences after mating</a:t>
            </a:r>
          </a:p>
          <a:p>
            <a:pPr eaLnBrk="1" hangingPunct="1">
              <a:defRPr/>
            </a:pPr>
            <a:r>
              <a:rPr lang="en-US" sz="2400" smtClean="0"/>
              <a:t>Meadow voles: solitary, , do not say partner preferences</a:t>
            </a:r>
          </a:p>
          <a:p>
            <a:pPr eaLnBrk="1" hangingPunct="1">
              <a:defRPr/>
            </a:pPr>
            <a:r>
              <a:rPr lang="en-US" sz="2400" smtClean="0"/>
              <a:t>Differences in social behaviors may be linked to differential expression of V1aR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52578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Social information salience</a:t>
            </a:r>
          </a:p>
          <a:p>
            <a:r>
              <a:rPr lang="en-US" altLang="en-US" smtClean="0">
                <a:effectLst/>
              </a:rPr>
              <a:t>DA reward</a:t>
            </a:r>
          </a:p>
          <a:p>
            <a:r>
              <a:rPr lang="en-US" altLang="en-US" smtClean="0">
                <a:effectLst/>
              </a:rPr>
              <a:t>Conditioned partner preference</a:t>
            </a:r>
          </a:p>
          <a:p>
            <a:r>
              <a:rPr lang="en-US" altLang="en-US" smtClean="0">
                <a:effectLst/>
              </a:rPr>
              <a:t>Social reinforcement learning</a:t>
            </a:r>
          </a:p>
          <a:p>
            <a:r>
              <a:rPr lang="en-US" altLang="en-US" smtClean="0">
                <a:effectLst/>
              </a:rPr>
              <a:t>No developmental window</a:t>
            </a:r>
          </a:p>
          <a:p>
            <a:r>
              <a:rPr lang="en-US" altLang="en-US" smtClean="0">
                <a:effectLst/>
              </a:rPr>
              <a:t>Rescue system at any stage of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6498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Trust Game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5" y="2154238"/>
            <a:ext cx="4373563" cy="2490787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19200" y="58674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>
                <a:latin typeface="Tahoma" pitchFamily="34" charset="0"/>
              </a:rPr>
              <a:t>Kosfeld et al , 2005</a:t>
            </a:r>
          </a:p>
        </p:txBody>
      </p:sp>
    </p:spTree>
    <p:extLst>
      <p:ext uri="{BB962C8B-B14F-4D97-AF65-F5344CB8AC3E}">
        <p14:creationId xmlns:p14="http://schemas.microsoft.com/office/powerpoint/2010/main" val="229970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Oxytocin increases trust in healthy controls</a:t>
            </a:r>
            <a:r>
              <a:rPr lang="en-US" altLang="en-US" sz="4000" smtClean="0"/>
              <a:t> </a:t>
            </a:r>
            <a:r>
              <a:rPr lang="en-US" altLang="en-US" sz="2400" smtClean="0"/>
              <a:t>(Kosfeld et al, 2005)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25" y="1946275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 Each observation represents average transfer amount over 4 transfer decisions per investor.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A. Relative frequency of investors’ average transfers in oxytocin (filled bars) and placebo ( open bars) ( n=58).  Subjects on oxytocin transfer significantly higher amounts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B: Relative frequency of investors’ average transfers. Subjects in oxytocin and placebo groups show identical transfer levels.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752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57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Montefiore-Einstein Study Team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Casara</a:t>
            </a:r>
            <a:r>
              <a:rPr lang="en-US" dirty="0"/>
              <a:t> Jean </a:t>
            </a:r>
            <a:r>
              <a:rPr lang="en-US" dirty="0" err="1"/>
              <a:t>Ferretti</a:t>
            </a:r>
            <a:r>
              <a:rPr lang="en-US" dirty="0"/>
              <a:t> MS</a:t>
            </a:r>
          </a:p>
          <a:p>
            <a:pPr marL="0" indent="0" algn="ctr">
              <a:buNone/>
            </a:pPr>
            <a:r>
              <a:rPr lang="en-US" dirty="0"/>
              <a:t>Rachel </a:t>
            </a:r>
            <a:r>
              <a:rPr lang="en-US" dirty="0" err="1"/>
              <a:t>Noone</a:t>
            </a:r>
            <a:r>
              <a:rPr lang="en-US" dirty="0"/>
              <a:t> MD</a:t>
            </a:r>
          </a:p>
          <a:p>
            <a:pPr marL="0" indent="0" algn="ctr">
              <a:buNone/>
            </a:pPr>
            <a:r>
              <a:rPr lang="en-US" dirty="0" smtClean="0"/>
              <a:t>Bonnie P. Taylor PhD</a:t>
            </a:r>
          </a:p>
          <a:p>
            <a:pPr marL="0" indent="0" algn="ctr">
              <a:buNone/>
            </a:pPr>
            <a:r>
              <a:rPr lang="en-US" dirty="0" smtClean="0"/>
              <a:t>Ellen </a:t>
            </a:r>
            <a:r>
              <a:rPr lang="en-US" dirty="0" err="1" smtClean="0"/>
              <a:t>Doernberg</a:t>
            </a:r>
            <a:r>
              <a:rPr lang="en-US" dirty="0" smtClean="0"/>
              <a:t> BA</a:t>
            </a:r>
          </a:p>
          <a:p>
            <a:pPr marL="0" indent="0" algn="ctr">
              <a:buNone/>
            </a:pPr>
            <a:r>
              <a:rPr lang="en-US" dirty="0" smtClean="0"/>
              <a:t>Jessica </a:t>
            </a:r>
            <a:r>
              <a:rPr lang="en-US" dirty="0" err="1" smtClean="0"/>
              <a:t>Simberland</a:t>
            </a:r>
            <a:r>
              <a:rPr lang="en-US" dirty="0" smtClean="0"/>
              <a:t>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Emotion matching task illustrates effects of oxytocin on amygdala </a:t>
            </a:r>
            <a:br>
              <a:rPr lang="en-US" altLang="en-US" sz="3200" smtClean="0"/>
            </a:br>
            <a:r>
              <a:rPr lang="en-US" altLang="en-US" sz="3200" smtClean="0"/>
              <a:t>(Source: NIMH Clinical Disorders Branch)</a:t>
            </a:r>
          </a:p>
        </p:txBody>
      </p:sp>
      <p:pic>
        <p:nvPicPr>
          <p:cNvPr id="22531" name="Picture 3" descr="Image of motion matching tes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1946275"/>
            <a:ext cx="2998788" cy="3175000"/>
          </a:xfr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 descr="Image of 3-D MRI rendering of 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81400" cy="31654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7848600" cy="5302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</a:rPr>
              <a:t>Participants were asked to select, from the two faces on the bottom, the one that expressed the same emotion as the face on the top.</a:t>
            </a:r>
          </a:p>
        </p:txBody>
      </p:sp>
    </p:spTree>
    <p:extLst>
      <p:ext uri="{BB962C8B-B14F-4D97-AF65-F5344CB8AC3E}">
        <p14:creationId xmlns:p14="http://schemas.microsoft.com/office/powerpoint/2010/main" val="4113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66FFFF"/>
                </a:solidFill>
              </a:rPr>
              <a:t>Oxytocin Selectively Improves Empathic Accuracy -</a:t>
            </a:r>
            <a:r>
              <a:rPr lang="en-US" altLang="en-US" sz="2800" b="1" smtClean="0">
                <a:solidFill>
                  <a:srgbClr val="66FFFF"/>
                </a:solidFill>
              </a:rPr>
              <a:t>dynamic, naturalistic task: individualized response</a:t>
            </a:r>
            <a:br>
              <a:rPr lang="en-US" altLang="en-US" sz="2800" b="1" smtClean="0">
                <a:solidFill>
                  <a:srgbClr val="66FFFF"/>
                </a:solidFill>
              </a:rPr>
            </a:br>
            <a:r>
              <a:rPr lang="en-US" altLang="en-US" sz="2800" b="1" smtClean="0">
                <a:solidFill>
                  <a:srgbClr val="66FFFF"/>
                </a:solidFill>
              </a:rPr>
              <a:t>(Bartz, Hollander,  et al. 2010)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209800"/>
            <a:ext cx="3684588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8563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en-US" altLang="en-US" sz="3600" smtClean="0"/>
              <a:t>Targets for Oxytocin in Autism</a:t>
            </a:r>
            <a:br>
              <a:rPr lang="en-US" altLang="en-US" sz="3600" smtClean="0"/>
            </a:br>
            <a:r>
              <a:rPr lang="en-US" altLang="en-US" sz="3600" smtClean="0"/>
              <a:t>(from animal and healthy human studies)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Recognition</a:t>
            </a:r>
          </a:p>
          <a:p>
            <a:pPr>
              <a:defRPr/>
            </a:pPr>
            <a:r>
              <a:rPr lang="en-US" dirty="0" smtClean="0"/>
              <a:t>Social Affiliation</a:t>
            </a:r>
          </a:p>
          <a:p>
            <a:pPr>
              <a:defRPr/>
            </a:pPr>
            <a:r>
              <a:rPr lang="en-US" dirty="0" smtClean="0"/>
              <a:t>Social Threat</a:t>
            </a:r>
          </a:p>
          <a:p>
            <a:pPr>
              <a:defRPr/>
            </a:pPr>
            <a:r>
              <a:rPr lang="en-US" dirty="0" smtClean="0"/>
              <a:t>Amygdala and Fusiform activation</a:t>
            </a:r>
          </a:p>
          <a:p>
            <a:pPr>
              <a:defRPr/>
            </a:pPr>
            <a:r>
              <a:rPr lang="en-US" dirty="0" smtClean="0"/>
              <a:t>Eye Gaze</a:t>
            </a:r>
          </a:p>
          <a:p>
            <a:pPr>
              <a:defRPr/>
            </a:pPr>
            <a:r>
              <a:rPr lang="en-US" dirty="0" smtClean="0"/>
              <a:t>Social Memory</a:t>
            </a:r>
          </a:p>
          <a:p>
            <a:pPr>
              <a:defRPr/>
            </a:pPr>
            <a:r>
              <a:rPr lang="en-US" dirty="0" smtClean="0"/>
              <a:t>Trust</a:t>
            </a:r>
          </a:p>
          <a:p>
            <a:pPr>
              <a:defRPr/>
            </a:pPr>
            <a:r>
              <a:rPr lang="en-US" dirty="0" smtClean="0"/>
              <a:t>Social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953000" cy="41576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>
                <a:solidFill>
                  <a:srgbClr val="FFFF00"/>
                </a:solidFill>
              </a:rPr>
              <a:t>Effects of oxytocin vs. placebo infusions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 sz="3600" b="1" i="1">
                <a:solidFill>
                  <a:srgbClr val="FFFF00"/>
                </a:solidFill>
              </a:rPr>
              <a:t>on 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>
                <a:solidFill>
                  <a:srgbClr val="FFFF00"/>
                </a:solidFill>
              </a:rPr>
              <a:t>repetitive behaviors over time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19200" y="5943600"/>
            <a:ext cx="647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00"/>
                </a:solidFill>
                <a:latin typeface="Arial" pitchFamily="34" charset="0"/>
              </a:rPr>
              <a:t>Hollander  et al, Neuropsychopharmacology, 2003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00"/>
                </a:solidFill>
                <a:latin typeface="Arial" pitchFamily="34" charset="0"/>
              </a:rPr>
              <a:t>F=3.3, df=4,48, p=0.024</a:t>
            </a:r>
            <a:endParaRPr lang="en-US" altLang="en-US" sz="2000" b="1" i="1">
              <a:solidFill>
                <a:srgbClr val="FFFF00"/>
              </a:solidFill>
              <a:latin typeface="Arial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en-US" sz="2000" b="1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1828800"/>
            <a:ext cx="8458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00"/>
                </a:solidFill>
              </a:rPr>
              <a:t>Sentences with neutral semantic content 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2000">
                <a:solidFill>
                  <a:srgbClr val="FFFF00"/>
                </a:solidFill>
              </a:rPr>
              <a:t>	 </a:t>
            </a:r>
            <a:r>
              <a:rPr lang="en-US" altLang="en-US" sz="2000" b="1">
                <a:solidFill>
                  <a:srgbClr val="FFFF00"/>
                </a:solidFill>
              </a:rPr>
              <a:t>“The boy went to the store.” </a:t>
            </a:r>
          </a:p>
          <a:p>
            <a:pPr lvl="3" eaLnBrk="1" hangingPunct="1"/>
            <a:r>
              <a:rPr lang="en-US" altLang="en-US" sz="2000" b="1">
                <a:solidFill>
                  <a:srgbClr val="FFFF00"/>
                </a:solidFill>
              </a:rPr>
              <a:t>	 “The game ended at 4 o’clock.”</a:t>
            </a:r>
          </a:p>
          <a:p>
            <a:pPr lvl="2" eaLnBrk="1" hangingPunct="1"/>
            <a:r>
              <a:rPr lang="en-US" altLang="en-US" sz="2000" b="1">
                <a:solidFill>
                  <a:srgbClr val="FFFF00"/>
                </a:solidFill>
              </a:rPr>
              <a:t>	 “Fish can jump out of the water.”</a:t>
            </a:r>
          </a:p>
          <a:p>
            <a:pPr lvl="2" eaLnBrk="1" hangingPunct="1"/>
            <a:r>
              <a:rPr lang="en-US" altLang="en-US" sz="2000" b="1">
                <a:solidFill>
                  <a:srgbClr val="FFFF00"/>
                </a:solidFill>
              </a:rPr>
              <a:t>	 “He tossed the bread to the pigeons.”</a:t>
            </a:r>
            <a:r>
              <a:rPr lang="en-US" altLang="en-US" b="1">
                <a:solidFill>
                  <a:srgbClr val="FFFF00"/>
                </a:solidFill>
              </a:rPr>
              <a:t>  </a:t>
            </a:r>
          </a:p>
          <a:p>
            <a:pPr lvl="1" eaLnBrk="1" hangingPunct="1"/>
            <a:endParaRPr lang="en-US" altLang="en-US" b="1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000">
                <a:solidFill>
                  <a:srgbClr val="FFFF00"/>
                </a:solidFill>
              </a:rPr>
              <a:t>One of four emotional intonations (happy, indifferent, angry, and sad)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76200" y="-228600"/>
            <a:ext cx="8915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00"/>
                </a:solidFill>
              </a:rPr>
              <a:t>   </a:t>
            </a:r>
            <a:endParaRPr lang="en-US" altLang="en-US" sz="40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200" i="1" dirty="0">
                <a:solidFill>
                  <a:srgbClr val="FFFF00"/>
                </a:solidFill>
              </a:rPr>
              <a:t>Oxytocin and Social Cognition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FF00"/>
                </a:solidFill>
              </a:rPr>
              <a:t>Affective Speech Recognition Measure</a:t>
            </a:r>
            <a:endParaRPr lang="en-US" altLang="en-US" sz="3200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000" dirty="0"/>
              <a:t>Hollander et al,  </a:t>
            </a:r>
            <a:r>
              <a:rPr lang="en-US" altLang="en-US" sz="2000" dirty="0" err="1"/>
              <a:t>Biol</a:t>
            </a:r>
            <a:r>
              <a:rPr lang="en-US" altLang="en-US" sz="2000" dirty="0"/>
              <a:t> Psych, 2006</a:t>
            </a:r>
            <a:endParaRPr lang="en-US" altLang="en-US" sz="4000" b="1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 lIns="92075" tIns="46038" rIns="92075" bIns="46038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Oxytocin</a:t>
            </a:r>
            <a:r>
              <a:rPr lang="en-US" sz="2800" dirty="0" smtClean="0">
                <a:latin typeface="+mn-lt"/>
              </a:rPr>
              <a:t> vs. Placebo: Comprehension of Affective Speech  </a:t>
            </a:r>
            <a:br>
              <a:rPr lang="en-US" sz="2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Hollander et al,  </a:t>
            </a:r>
            <a:r>
              <a:rPr lang="en-US" sz="1800" dirty="0" err="1" smtClean="0">
                <a:latin typeface="+mn-lt"/>
              </a:rPr>
              <a:t>Biol</a:t>
            </a:r>
            <a:r>
              <a:rPr lang="en-US" sz="1800" dirty="0" smtClean="0">
                <a:latin typeface="+mn-lt"/>
              </a:rPr>
              <a:t> Psych, 2006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677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66FFFF"/>
                </a:solidFill>
              </a:rPr>
              <a:t>Intranasal Oxytocin Improves Emotion Recognition for Youth with Autism Spectrum Disorders (Guastella, et al. 2009)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5152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03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66FFFF"/>
                </a:solidFill>
              </a:rPr>
              <a:t>Promoting social behavior with oxytocin in high-functioning autism spectrum disorders (Andari et al. 2010)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8851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98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66FFFF"/>
                </a:solidFill>
              </a:rPr>
              <a:t>Promoting social behavior with oxytocin in high-functioning autism spectrum disorders (Andari et al. 2010)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36639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66FFFF"/>
                </a:solidFill>
              </a:rPr>
              <a:t>Promoting social behavior with oxytocin in high-functioning autism spectrum disorders (Andari et al. 2010)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1449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53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3733800" cy="914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Disclosures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Foundation for </a:t>
            </a:r>
            <a:r>
              <a:rPr lang="en-US" altLang="en-US" dirty="0" err="1" smtClean="0">
                <a:ea typeface="MS PGothic" pitchFamily="34" charset="-128"/>
              </a:rPr>
              <a:t>Prader</a:t>
            </a:r>
            <a:r>
              <a:rPr lang="en-US" altLang="en-US" dirty="0" smtClean="0">
                <a:ea typeface="MS PGothic" pitchFamily="34" charset="-128"/>
              </a:rPr>
              <a:t> </a:t>
            </a:r>
            <a:r>
              <a:rPr lang="en-US" altLang="en-US" dirty="0">
                <a:ea typeface="MS PGothic" pitchFamily="34" charset="-128"/>
              </a:rPr>
              <a:t>Willi </a:t>
            </a:r>
            <a:r>
              <a:rPr lang="en-US" altLang="en-US" dirty="0" smtClean="0">
                <a:ea typeface="MS PGothic" pitchFamily="34" charset="-128"/>
              </a:rPr>
              <a:t>Research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Orphan Products Division– FDA 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(Autism, BDD, PWS, TSC)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Simons Foundation (TSO, Temperature)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Roche </a:t>
            </a:r>
            <a:r>
              <a:rPr lang="en-US" altLang="en-US" dirty="0">
                <a:ea typeface="MS PGothic" pitchFamily="34" charset="-128"/>
              </a:rPr>
              <a:t>(V1a), Coronado Biosciences (TSO</a:t>
            </a:r>
            <a:r>
              <a:rPr lang="en-US" altLang="en-US" dirty="0" smtClean="0">
                <a:ea typeface="MS PGothic" pitchFamily="34" charset="-128"/>
              </a:rPr>
              <a:t>)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NIMH</a:t>
            </a:r>
            <a:r>
              <a:rPr lang="en-US" altLang="en-US" dirty="0">
                <a:ea typeface="MS PGothic" pitchFamily="34" charset="-128"/>
              </a:rPr>
              <a:t>, NINDS, </a:t>
            </a:r>
            <a:r>
              <a:rPr lang="en-US" altLang="en-US" dirty="0" smtClean="0">
                <a:ea typeface="MS PGothic" pitchFamily="34" charset="-128"/>
              </a:rPr>
              <a:t>NIDA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NARSAD Distinguished Investigator award (OT)</a:t>
            </a:r>
          </a:p>
          <a:p>
            <a:pPr>
              <a:defRPr/>
            </a:pPr>
            <a:r>
              <a:rPr lang="en-US" altLang="en-US" dirty="0" err="1" smtClean="0">
                <a:ea typeface="MS PGothic" pitchFamily="34" charset="-128"/>
              </a:rPr>
              <a:t>Neuropharm</a:t>
            </a:r>
            <a:r>
              <a:rPr lang="en-US" altLang="en-US" dirty="0">
                <a:ea typeface="MS PGothic" pitchFamily="34" charset="-128"/>
              </a:rPr>
              <a:t>, Forest, </a:t>
            </a:r>
            <a:r>
              <a:rPr lang="en-US" altLang="en-US" dirty="0" err="1" smtClean="0">
                <a:ea typeface="MS PGothic" pitchFamily="34" charset="-128"/>
              </a:rPr>
              <a:t>Sunovion</a:t>
            </a:r>
            <a:r>
              <a:rPr lang="en-US" altLang="en-US" dirty="0" smtClean="0">
                <a:ea typeface="MS PGothic" pitchFamily="34" charset="-128"/>
              </a:rPr>
              <a:t>, </a:t>
            </a: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IP - oxytocin and </a:t>
            </a:r>
            <a:r>
              <a:rPr lang="en-US" altLang="en-US" dirty="0" err="1" smtClean="0">
                <a:ea typeface="MS PGothic" pitchFamily="34" charset="-128"/>
              </a:rPr>
              <a:t>memantine</a:t>
            </a:r>
            <a:r>
              <a:rPr lang="en-US" altLang="en-US" dirty="0" smtClean="0">
                <a:ea typeface="MS PGothic" pitchFamily="34" charset="-128"/>
              </a:rPr>
              <a:t> in autism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i="1" dirty="0" smtClean="0"/>
              <a:t>Effects of Chronic IN-OXT on core symptoms</a:t>
            </a:r>
            <a:r>
              <a:rPr lang="en-US" altLang="en-US" sz="4000" dirty="0" smtClean="0"/>
              <a:t> </a:t>
            </a:r>
            <a:br>
              <a:rPr lang="en-US" altLang="en-US" sz="4000" dirty="0" smtClean="0"/>
            </a:br>
            <a:r>
              <a:rPr lang="en-US" altLang="en-US" sz="2400" dirty="0" smtClean="0"/>
              <a:t>IN-OXT vs. placebo</a:t>
            </a:r>
            <a:r>
              <a:rPr lang="en-US" altLang="en-US" sz="4000" dirty="0" smtClean="0"/>
              <a:t> </a:t>
            </a:r>
            <a:r>
              <a:rPr lang="en-US" altLang="en-US" sz="2000" dirty="0" smtClean="0"/>
              <a:t>(N=15)  24 IU BID for 6 weeks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Anagnostou</a:t>
            </a:r>
            <a:r>
              <a:rPr lang="en-US" altLang="en-US" sz="2000" dirty="0" smtClean="0"/>
              <a:t> and Hollander, </a:t>
            </a:r>
            <a:r>
              <a:rPr lang="en-US" altLang="en-US" sz="2000" dirty="0" err="1" smtClean="0"/>
              <a:t>Molec</a:t>
            </a:r>
            <a:r>
              <a:rPr lang="en-US" altLang="en-US" sz="2000" dirty="0" smtClean="0"/>
              <a:t> Autism, 2013</a:t>
            </a:r>
          </a:p>
        </p:txBody>
      </p:sp>
      <p:pic>
        <p:nvPicPr>
          <p:cNvPr id="33795" name="Picture 3" descr="IDSC Tabl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81200"/>
            <a:ext cx="603408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4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cs typeface="Times New Roman" pitchFamily="18" charset="0"/>
              </a:rPr>
              <a:t>Brain activity during inhibitory control:</a:t>
            </a:r>
            <a:br>
              <a:rPr lang="en-US" altLang="en-US" sz="3200" b="1" smtClean="0">
                <a:cs typeface="Times New Roman" pitchFamily="18" charset="0"/>
              </a:rPr>
            </a:br>
            <a:r>
              <a:rPr lang="en-US" altLang="en-US" sz="3200" b="1" smtClean="0">
                <a:cs typeface="Times New Roman" pitchFamily="18" charset="0"/>
              </a:rPr>
              <a:t>OT vs. placebo, Pre- vs. Post treatment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1534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  <a:r>
              <a:rPr lang="en-US" sz="1800" smtClean="0"/>
              <a:t>Aberrant activity in the subgenual and pregenual cingulate cortex was dampened following infusion of OT vs. placebo in individuals with ASD. Thus, greater activation was observed in this region pre-treatment than post-treatment when NoGo responses were required in patients receiving OT relative to those receiving placebo (t &gt; 1.39, k=50 contiguous voxels).</a:t>
            </a:r>
          </a:p>
        </p:txBody>
      </p:sp>
      <p:pic>
        <p:nvPicPr>
          <p:cNvPr id="35844" name="Picture 4" descr="OT-placebo_pre-p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76400"/>
            <a:ext cx="3581400" cy="293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76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205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+mn-lt"/>
              </a:rPr>
              <a:t>Oxytocin</a:t>
            </a:r>
            <a:r>
              <a:rPr lang="en-US" sz="4400" dirty="0" smtClean="0">
                <a:solidFill>
                  <a:srgbClr val="FFFF00"/>
                </a:solidFill>
                <a:latin typeface="+mn-lt"/>
              </a:rPr>
              <a:t> and Social Cognition</a:t>
            </a:r>
            <a:br>
              <a:rPr lang="en-US" sz="4400" dirty="0" smtClean="0">
                <a:solidFill>
                  <a:srgbClr val="FFFF00"/>
                </a:solidFill>
                <a:latin typeface="+mn-lt"/>
              </a:rPr>
            </a:br>
            <a:r>
              <a:rPr lang="en-US" sz="4400" dirty="0" smtClean="0">
                <a:solidFill>
                  <a:srgbClr val="FFFF00"/>
                </a:solidFill>
                <a:latin typeface="+mn-lt"/>
              </a:rPr>
              <a:t>Comprehension of affective speech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Comprehension of Affective Speech tested at baseline, 30, 60, 120, 180 and 240 minutes post-infusion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Four prerecorded sentenced with neutral semantic content were presented: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“The boy went to the store”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game ended at 4 o’clock”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“Fish can jump out of the water”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“He tossed the bread to the pigeons”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Each sentence was presented twice with one of four emotional intonations (happy, indifferent, angry, sad)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Pairing of emotional expression and sentences in 1 of 6 counterbalanced orders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1828800"/>
            <a:ext cx="38131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ea typeface="ＭＳ Ｐゴシック" pitchFamily="-105" charset="-128"/>
              </a:rPr>
              <a:t>Hollander et al,  </a:t>
            </a:r>
            <a:r>
              <a:rPr lang="en-US" sz="2000" dirty="0" err="1">
                <a:latin typeface="+mn-lt"/>
                <a:ea typeface="ＭＳ Ｐゴシック" pitchFamily="-105" charset="-128"/>
              </a:rPr>
              <a:t>Biol</a:t>
            </a:r>
            <a:r>
              <a:rPr lang="en-US" sz="2000" dirty="0">
                <a:latin typeface="+mn-lt"/>
                <a:ea typeface="ＭＳ Ｐゴシック" pitchFamily="-105" charset="-128"/>
              </a:rPr>
              <a:t> Psych, 2006</a:t>
            </a:r>
            <a:endParaRPr lang="en-US" sz="2000" i="1" dirty="0">
              <a:solidFill>
                <a:srgbClr val="FFFF00"/>
              </a:solidFill>
              <a:latin typeface="+mn-lt"/>
              <a:ea typeface="ＭＳ Ｐゴシック" pitchFamily="-105" charset="-128"/>
            </a:endParaRPr>
          </a:p>
          <a:p>
            <a:pPr eaLnBrk="0" hangingPunct="0">
              <a:defRPr/>
            </a:pPr>
            <a:endParaRPr lang="en-US" dirty="0">
              <a:latin typeface="Times New Roman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9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BP27801 POM Study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GB" altLang="en-US" sz="2800" smtClean="0"/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396875" y="1412875"/>
            <a:ext cx="8355013" cy="447198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altLang="en-US" sz="1800" b="1" smtClean="0"/>
              <a:t>Primary</a:t>
            </a:r>
            <a:r>
              <a:rPr lang="en-GB" altLang="en-US" sz="1800" smtClean="0"/>
              <a:t> </a:t>
            </a:r>
            <a:endParaRPr lang="en-US" altLang="en-US" sz="1800" smtClean="0"/>
          </a:p>
          <a:p>
            <a:pPr lvl="1"/>
            <a:r>
              <a:rPr lang="en-US" altLang="en-US" sz="1800" smtClean="0"/>
              <a:t>To explore the effects of a single dose of V1a(1) in adult high functioning autistic patients on biomarkers of core deficits of the disorder.</a:t>
            </a:r>
            <a:endParaRPr lang="en-GB" altLang="en-US" sz="1800" smtClean="0"/>
          </a:p>
          <a:p>
            <a:pPr lvl="1"/>
            <a:r>
              <a:rPr lang="en-US" altLang="en-US" sz="1800" smtClean="0"/>
              <a:t>To assess the safety and tolerability of a single dose of V1a(1) in adult high functioning autistic patients.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Multi-centre (3 sites), randomized, double-blind, placebo-controlled, cross-over</a:t>
            </a:r>
          </a:p>
          <a:p>
            <a:pPr lvl="1">
              <a:lnSpc>
                <a:spcPct val="90000"/>
              </a:lnSpc>
            </a:pPr>
            <a:r>
              <a:rPr lang="en-GB" altLang="ja-JP" sz="1800" smtClean="0">
                <a:ea typeface="ＭＳ Ｐゴシック" pitchFamily="34" charset="-128"/>
              </a:rPr>
              <a:t>19 high-functioning adult autistic patients (IQ&gt;70)</a:t>
            </a:r>
          </a:p>
          <a:p>
            <a:pPr lvl="1">
              <a:lnSpc>
                <a:spcPct val="90000"/>
              </a:lnSpc>
            </a:pPr>
            <a:r>
              <a:rPr lang="en-GB" altLang="ja-JP" sz="1800" smtClean="0">
                <a:ea typeface="ＭＳ Ｐゴシック" pitchFamily="34" charset="-128"/>
              </a:rPr>
              <a:t>Single i.v. dose, 2h hour administration</a:t>
            </a:r>
          </a:p>
          <a:p>
            <a:endParaRPr lang="en-US" altLang="en-US" smtClean="0"/>
          </a:p>
        </p:txBody>
      </p:sp>
      <p:sp>
        <p:nvSpPr>
          <p:cNvPr id="131075" name="AutoShape 2"/>
          <p:cNvSpPr>
            <a:spLocks noChangeArrowheads="1"/>
          </p:cNvSpPr>
          <p:nvPr/>
        </p:nvSpPr>
        <p:spPr bwMode="auto">
          <a:xfrm>
            <a:off x="1116013" y="4292600"/>
            <a:ext cx="7172325" cy="242093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endParaRPr lang="en-US" altLang="en-US"/>
          </a:p>
        </p:txBody>
      </p:sp>
      <p:grpSp>
        <p:nvGrpSpPr>
          <p:cNvPr id="131076" name="Group 10"/>
          <p:cNvGrpSpPr>
            <a:grpSpLocks/>
          </p:cNvGrpSpPr>
          <p:nvPr/>
        </p:nvGrpSpPr>
        <p:grpSpPr bwMode="auto">
          <a:xfrm>
            <a:off x="1568450" y="4772025"/>
            <a:ext cx="5965825" cy="1033463"/>
            <a:chOff x="1026" y="3067"/>
            <a:chExt cx="3759" cy="651"/>
          </a:xfrm>
        </p:grpSpPr>
        <p:sp>
          <p:nvSpPr>
            <p:cNvPr id="131084" name="Rectangle 11"/>
            <p:cNvSpPr>
              <a:spLocks noChangeArrowheads="1"/>
            </p:cNvSpPr>
            <p:nvPr/>
          </p:nvSpPr>
          <p:spPr bwMode="auto">
            <a:xfrm>
              <a:off x="3911" y="3504"/>
              <a:ext cx="87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 fontAlgn="b"/>
              <a:endParaRPr lang="en-US" altLang="en-US" sz="1600"/>
            </a:p>
          </p:txBody>
        </p:sp>
        <p:sp>
          <p:nvSpPr>
            <p:cNvPr id="131085" name="Rectangle 12"/>
            <p:cNvSpPr>
              <a:spLocks noChangeArrowheads="1"/>
            </p:cNvSpPr>
            <p:nvPr/>
          </p:nvSpPr>
          <p:spPr bwMode="auto">
            <a:xfrm>
              <a:off x="3342" y="3504"/>
              <a:ext cx="56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 fontAlgn="b"/>
              <a:r>
                <a:rPr lang="en-US" altLang="en-US" sz="1600"/>
                <a:t>Day 1</a:t>
              </a:r>
            </a:p>
          </p:txBody>
        </p:sp>
        <p:sp>
          <p:nvSpPr>
            <p:cNvPr id="131086" name="Rectangle 13"/>
            <p:cNvSpPr>
              <a:spLocks noChangeArrowheads="1"/>
            </p:cNvSpPr>
            <p:nvPr/>
          </p:nvSpPr>
          <p:spPr bwMode="auto">
            <a:xfrm>
              <a:off x="2469" y="3504"/>
              <a:ext cx="87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 fontAlgn="b"/>
              <a:endParaRPr lang="en-US" altLang="en-US" sz="1600"/>
            </a:p>
          </p:txBody>
        </p:sp>
        <p:sp>
          <p:nvSpPr>
            <p:cNvPr id="131087" name="Rectangle 14"/>
            <p:cNvSpPr>
              <a:spLocks noChangeArrowheads="1"/>
            </p:cNvSpPr>
            <p:nvPr/>
          </p:nvSpPr>
          <p:spPr bwMode="auto">
            <a:xfrm>
              <a:off x="1901" y="3504"/>
              <a:ext cx="56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 fontAlgn="b"/>
              <a:r>
                <a:rPr lang="en-US" altLang="en-US" sz="1600"/>
                <a:t>Day 1</a:t>
              </a:r>
            </a:p>
          </p:txBody>
        </p:sp>
        <p:sp>
          <p:nvSpPr>
            <p:cNvPr id="131088" name="Rectangle 15"/>
            <p:cNvSpPr>
              <a:spLocks noChangeArrowheads="1"/>
            </p:cNvSpPr>
            <p:nvPr/>
          </p:nvSpPr>
          <p:spPr bwMode="auto">
            <a:xfrm>
              <a:off x="1026" y="3504"/>
              <a:ext cx="87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 fontAlgn="b"/>
              <a:r>
                <a:rPr lang="en-US" altLang="en-US" sz="1600" b="1"/>
                <a:t>Up to 4 wks</a:t>
              </a:r>
            </a:p>
          </p:txBody>
        </p:sp>
        <p:sp>
          <p:nvSpPr>
            <p:cNvPr id="131089" name="Line 16"/>
            <p:cNvSpPr>
              <a:spLocks noChangeShapeType="1"/>
            </p:cNvSpPr>
            <p:nvPr/>
          </p:nvSpPr>
          <p:spPr bwMode="auto">
            <a:xfrm>
              <a:off x="1026" y="3504"/>
              <a:ext cx="375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0" name="Line 17"/>
            <p:cNvSpPr>
              <a:spLocks noChangeShapeType="1"/>
            </p:cNvSpPr>
            <p:nvPr/>
          </p:nvSpPr>
          <p:spPr bwMode="auto">
            <a:xfrm>
              <a:off x="1026" y="3504"/>
              <a:ext cx="0" cy="21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1" name="Line 18"/>
            <p:cNvSpPr>
              <a:spLocks noChangeShapeType="1"/>
            </p:cNvSpPr>
            <p:nvPr/>
          </p:nvSpPr>
          <p:spPr bwMode="auto">
            <a:xfrm>
              <a:off x="4785" y="3504"/>
              <a:ext cx="0" cy="21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2" name="Line 19"/>
            <p:cNvSpPr>
              <a:spLocks noChangeShapeType="1"/>
            </p:cNvSpPr>
            <p:nvPr/>
          </p:nvSpPr>
          <p:spPr bwMode="auto">
            <a:xfrm>
              <a:off x="1901" y="3504"/>
              <a:ext cx="0" cy="21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3" name="Line 20"/>
            <p:cNvSpPr>
              <a:spLocks noChangeShapeType="1"/>
            </p:cNvSpPr>
            <p:nvPr/>
          </p:nvSpPr>
          <p:spPr bwMode="auto">
            <a:xfrm>
              <a:off x="2469" y="3504"/>
              <a:ext cx="0" cy="21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4" name="Line 21"/>
            <p:cNvSpPr>
              <a:spLocks noChangeShapeType="1"/>
            </p:cNvSpPr>
            <p:nvPr/>
          </p:nvSpPr>
          <p:spPr bwMode="auto">
            <a:xfrm>
              <a:off x="3342" y="3504"/>
              <a:ext cx="0" cy="21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5" name="Line 22"/>
            <p:cNvSpPr>
              <a:spLocks noChangeShapeType="1"/>
            </p:cNvSpPr>
            <p:nvPr/>
          </p:nvSpPr>
          <p:spPr bwMode="auto">
            <a:xfrm>
              <a:off x="3911" y="3504"/>
              <a:ext cx="0" cy="21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96" name="Rounded Rectangle 2"/>
            <p:cNvSpPr>
              <a:spLocks noChangeArrowheads="1"/>
            </p:cNvSpPr>
            <p:nvPr/>
          </p:nvSpPr>
          <p:spPr bwMode="auto">
            <a:xfrm>
              <a:off x="1032" y="3079"/>
              <a:ext cx="863" cy="4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/>
              <a:r>
                <a:rPr lang="en-US" altLang="en-US" sz="1600" b="1"/>
                <a:t>Scr</a:t>
              </a:r>
            </a:p>
          </p:txBody>
        </p:sp>
        <p:sp>
          <p:nvSpPr>
            <p:cNvPr id="131097" name="Rounded Rectangle 2"/>
            <p:cNvSpPr>
              <a:spLocks noChangeArrowheads="1"/>
            </p:cNvSpPr>
            <p:nvPr/>
          </p:nvSpPr>
          <p:spPr bwMode="auto">
            <a:xfrm>
              <a:off x="1901" y="3076"/>
              <a:ext cx="568" cy="42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/>
              <a:r>
                <a:rPr lang="en-US" altLang="en-US" sz="1600" b="1"/>
                <a:t>RO/</a:t>
              </a:r>
            </a:p>
            <a:p>
              <a:pPr algn="ctr"/>
              <a:r>
                <a:rPr lang="en-US" altLang="en-US" sz="1600" b="1"/>
                <a:t>pbo</a:t>
              </a:r>
            </a:p>
          </p:txBody>
        </p:sp>
        <p:sp>
          <p:nvSpPr>
            <p:cNvPr id="131098" name="Rounded Rectangle 2"/>
            <p:cNvSpPr>
              <a:spLocks noChangeArrowheads="1"/>
            </p:cNvSpPr>
            <p:nvPr/>
          </p:nvSpPr>
          <p:spPr bwMode="auto">
            <a:xfrm>
              <a:off x="3922" y="3073"/>
              <a:ext cx="863" cy="4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/>
              <a:r>
                <a:rPr lang="en-US" altLang="en-US" sz="1600" b="1"/>
                <a:t>Follow-up</a:t>
              </a:r>
            </a:p>
          </p:txBody>
        </p:sp>
        <p:sp>
          <p:nvSpPr>
            <p:cNvPr id="131099" name="Rounded Rectangle 2"/>
            <p:cNvSpPr>
              <a:spLocks noChangeArrowheads="1"/>
            </p:cNvSpPr>
            <p:nvPr/>
          </p:nvSpPr>
          <p:spPr bwMode="auto">
            <a:xfrm>
              <a:off x="2479" y="3070"/>
              <a:ext cx="863" cy="427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/>
              <a:r>
                <a:rPr lang="en-US" altLang="en-US" sz="1600" b="1"/>
                <a:t>washout</a:t>
              </a:r>
            </a:p>
          </p:txBody>
        </p:sp>
        <p:sp>
          <p:nvSpPr>
            <p:cNvPr id="131100" name="Rounded Rectangle 2"/>
            <p:cNvSpPr>
              <a:spLocks noChangeArrowheads="1"/>
            </p:cNvSpPr>
            <p:nvPr/>
          </p:nvSpPr>
          <p:spPr bwMode="auto">
            <a:xfrm>
              <a:off x="3342" y="3067"/>
              <a:ext cx="568" cy="42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1pPr>
              <a:lvl2pPr marL="742950" indent="-28575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2pPr>
              <a:lvl3pPr marL="11430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3pPr>
              <a:lvl4pPr marL="16002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4pPr>
              <a:lvl5pPr marL="2057400" indent="-228600" eaLnBrk="0" hangingPunct="0">
                <a:spcBef>
                  <a:spcPct val="50000"/>
                </a:spcBef>
                <a:defRPr>
                  <a:solidFill>
                    <a:schemeClr val="tx1"/>
                  </a:solidFill>
                  <a:latin typeface="Imago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mago"/>
                </a:defRPr>
              </a:lvl9pPr>
            </a:lstStyle>
            <a:p>
              <a:pPr algn="ctr"/>
              <a:r>
                <a:rPr lang="en-US" altLang="en-US" sz="1600" b="1"/>
                <a:t>pbo/ RO</a:t>
              </a:r>
            </a:p>
          </p:txBody>
        </p:sp>
      </p:grpSp>
      <p:sp>
        <p:nvSpPr>
          <p:cNvPr id="131077" name="Text Box 31"/>
          <p:cNvSpPr txBox="1">
            <a:spLocks noChangeArrowheads="1"/>
          </p:cNvSpPr>
          <p:nvPr/>
        </p:nvSpPr>
        <p:spPr bwMode="auto">
          <a:xfrm>
            <a:off x="2998788" y="44497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 eaLnBrk="1" hangingPunct="1"/>
            <a:r>
              <a:rPr lang="en-GB" altLang="en-US" sz="1200" b="1">
                <a:latin typeface="Arial" pitchFamily="34" charset="0"/>
                <a:cs typeface="Arial" pitchFamily="34" charset="0"/>
              </a:rPr>
              <a:t>Period 1</a:t>
            </a:r>
            <a:endParaRPr lang="en-US" alt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Text Box 32"/>
          <p:cNvSpPr txBox="1">
            <a:spLocks noChangeArrowheads="1"/>
          </p:cNvSpPr>
          <p:nvPr/>
        </p:nvSpPr>
        <p:spPr bwMode="auto">
          <a:xfrm>
            <a:off x="5302250" y="4449763"/>
            <a:ext cx="865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 eaLnBrk="1" hangingPunct="1"/>
            <a:r>
              <a:rPr lang="en-GB" altLang="en-US" sz="1200" b="1">
                <a:latin typeface="Arial" pitchFamily="34" charset="0"/>
                <a:cs typeface="Arial" pitchFamily="34" charset="0"/>
              </a:rPr>
              <a:t>Period 2</a:t>
            </a:r>
            <a:endParaRPr lang="en-US" alt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Text Box 36"/>
          <p:cNvSpPr txBox="1">
            <a:spLocks noChangeArrowheads="1"/>
          </p:cNvSpPr>
          <p:nvPr/>
        </p:nvSpPr>
        <p:spPr bwMode="auto">
          <a:xfrm>
            <a:off x="2398713" y="5970588"/>
            <a:ext cx="2089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 algn="ctr" eaLnBrk="1" hangingPunct="1">
              <a:spcBef>
                <a:spcPct val="75000"/>
              </a:spcBef>
              <a:buSzPct val="100000"/>
            </a:pPr>
            <a:r>
              <a:rPr lang="en-GB" altLang="en-US" sz="1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Single IV 2h infusion  </a:t>
            </a:r>
          </a:p>
          <a:p>
            <a:pPr algn="ctr" eaLnBrk="1" hangingPunct="1"/>
            <a:endParaRPr lang="en-US" altLang="en-US" sz="1200" b="1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0" name="Line 35"/>
          <p:cNvSpPr>
            <a:spLocks noChangeShapeType="1"/>
          </p:cNvSpPr>
          <p:nvPr/>
        </p:nvSpPr>
        <p:spPr bwMode="auto">
          <a:xfrm flipV="1">
            <a:off x="3419475" y="5805488"/>
            <a:ext cx="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Text Box 30"/>
          <p:cNvSpPr txBox="1">
            <a:spLocks noChangeArrowheads="1"/>
          </p:cNvSpPr>
          <p:nvPr/>
        </p:nvSpPr>
        <p:spPr bwMode="auto">
          <a:xfrm>
            <a:off x="4714875" y="5970588"/>
            <a:ext cx="2089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 algn="ctr" eaLnBrk="1" hangingPunct="1">
              <a:spcBef>
                <a:spcPct val="75000"/>
              </a:spcBef>
              <a:buSzPct val="100000"/>
            </a:pPr>
            <a:r>
              <a:rPr lang="en-GB" altLang="en-US" sz="1200" b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Single IV 2h infusion  </a:t>
            </a:r>
          </a:p>
          <a:p>
            <a:pPr algn="ctr" eaLnBrk="1" hangingPunct="1"/>
            <a:endParaRPr lang="en-US" altLang="en-US" sz="1200" b="1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2" name="Line 35"/>
          <p:cNvSpPr>
            <a:spLocks noChangeShapeType="1"/>
          </p:cNvSpPr>
          <p:nvPr/>
        </p:nvSpPr>
        <p:spPr bwMode="auto">
          <a:xfrm flipV="1">
            <a:off x="5724525" y="5805488"/>
            <a:ext cx="0" cy="2159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Text Box 38"/>
          <p:cNvSpPr txBox="1">
            <a:spLocks noChangeArrowheads="1"/>
          </p:cNvSpPr>
          <p:nvPr/>
        </p:nvSpPr>
        <p:spPr bwMode="auto">
          <a:xfrm>
            <a:off x="1182688" y="6219825"/>
            <a:ext cx="7177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 algn="ctr"/>
            <a:r>
              <a:rPr lang="en-GB" altLang="en-US" sz="1400" b="1">
                <a:solidFill>
                  <a:schemeClr val="accent2"/>
                </a:solidFill>
                <a:cs typeface="Arial" pitchFamily="34" charset="0"/>
              </a:rPr>
              <a:t>Optional inpatient O/N stay Day 1 in each period </a:t>
            </a:r>
            <a:r>
              <a:rPr lang="en-US" altLang="en-US" sz="1400" b="1">
                <a:solidFill>
                  <a:schemeClr val="accent2"/>
                </a:solidFill>
                <a:cs typeface="Arial" pitchFamily="34" charset="0"/>
              </a:rPr>
              <a:t>based on PI’s assessment</a:t>
            </a:r>
            <a:endParaRPr lang="en-GB" altLang="en-US" sz="1400" b="1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2275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V1a Antagonist POM</a:t>
            </a:r>
            <a:br>
              <a:rPr lang="en-US" dirty="0" smtClean="0"/>
            </a:br>
            <a:r>
              <a:rPr lang="en-US" sz="2800" i="1" dirty="0" smtClean="0">
                <a:latin typeface="Minion" pitchFamily="2" charset="0"/>
                <a:ea typeface="+mn-ea"/>
                <a:cs typeface="+mn-cs"/>
              </a:rPr>
              <a:t>Day </a:t>
            </a:r>
            <a:r>
              <a:rPr lang="en-US" sz="2800" i="1" dirty="0">
                <a:latin typeface="Minion" pitchFamily="2" charset="0"/>
                <a:ea typeface="+mn-ea"/>
                <a:cs typeface="+mn-cs"/>
              </a:rPr>
              <a:t>1 - Dosing Day Outline</a:t>
            </a:r>
          </a:p>
        </p:txBody>
      </p:sp>
      <p:pic>
        <p:nvPicPr>
          <p:cNvPr id="13209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4" b="2"/>
          <a:stretch>
            <a:fillRect/>
          </a:stretch>
        </p:blipFill>
        <p:spPr>
          <a:xfrm>
            <a:off x="82550" y="3092450"/>
            <a:ext cx="8963025" cy="3216275"/>
          </a:xfrm>
        </p:spPr>
      </p:pic>
      <p:sp>
        <p:nvSpPr>
          <p:cNvPr id="132099" name="TextBox 13"/>
          <p:cNvSpPr txBox="1">
            <a:spLocks noChangeArrowheads="1"/>
          </p:cNvSpPr>
          <p:nvPr/>
        </p:nvSpPr>
        <p:spPr bwMode="auto">
          <a:xfrm>
            <a:off x="3492500" y="3841750"/>
            <a:ext cx="1290638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Eye Tracking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0" name="TextBox 14"/>
          <p:cNvSpPr txBox="1">
            <a:spLocks noChangeArrowheads="1"/>
          </p:cNvSpPr>
          <p:nvPr/>
        </p:nvSpPr>
        <p:spPr bwMode="auto">
          <a:xfrm>
            <a:off x="4572000" y="4130675"/>
            <a:ext cx="2663825" cy="3063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Affective Speech Recognition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1" name="TextBox 15"/>
          <p:cNvSpPr txBox="1">
            <a:spLocks noChangeArrowheads="1"/>
          </p:cNvSpPr>
          <p:nvPr/>
        </p:nvSpPr>
        <p:spPr bwMode="auto">
          <a:xfrm>
            <a:off x="4865688" y="4437063"/>
            <a:ext cx="792162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 RMET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2" name="TextBox 16"/>
          <p:cNvSpPr txBox="1">
            <a:spLocks noChangeArrowheads="1"/>
          </p:cNvSpPr>
          <p:nvPr/>
        </p:nvSpPr>
        <p:spPr bwMode="auto">
          <a:xfrm>
            <a:off x="5724525" y="4724400"/>
            <a:ext cx="1079500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Smell Test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3" name="TextBox 17"/>
          <p:cNvSpPr txBox="1">
            <a:spLocks noChangeArrowheads="1"/>
          </p:cNvSpPr>
          <p:nvPr/>
        </p:nvSpPr>
        <p:spPr bwMode="auto">
          <a:xfrm>
            <a:off x="6084888" y="5065713"/>
            <a:ext cx="1941512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Scripted Interaction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4" name="TextBox 18"/>
          <p:cNvSpPr txBox="1">
            <a:spLocks noChangeArrowheads="1"/>
          </p:cNvSpPr>
          <p:nvPr/>
        </p:nvSpPr>
        <p:spPr bwMode="auto">
          <a:xfrm>
            <a:off x="6804025" y="5353050"/>
            <a:ext cx="1304925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ABC reduced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5" name="TextBox 19"/>
          <p:cNvSpPr txBox="1">
            <a:spLocks noChangeArrowheads="1"/>
          </p:cNvSpPr>
          <p:nvPr/>
        </p:nvSpPr>
        <p:spPr bwMode="auto">
          <a:xfrm>
            <a:off x="7164388" y="5661025"/>
            <a:ext cx="576262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 CGI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6" name="TextBox 20"/>
          <p:cNvSpPr txBox="1">
            <a:spLocks noChangeArrowheads="1"/>
          </p:cNvSpPr>
          <p:nvPr/>
        </p:nvSpPr>
        <p:spPr bwMode="auto">
          <a:xfrm>
            <a:off x="7596188" y="5929313"/>
            <a:ext cx="576262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STAI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7" name="TextBox 13"/>
          <p:cNvSpPr txBox="1">
            <a:spLocks noChangeArrowheads="1"/>
          </p:cNvSpPr>
          <p:nvPr/>
        </p:nvSpPr>
        <p:spPr bwMode="auto">
          <a:xfrm>
            <a:off x="107950" y="3860800"/>
            <a:ext cx="1290638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Eye Tracking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8" name="TextBox 14"/>
          <p:cNvSpPr txBox="1">
            <a:spLocks noChangeArrowheads="1"/>
          </p:cNvSpPr>
          <p:nvPr/>
        </p:nvSpPr>
        <p:spPr bwMode="auto">
          <a:xfrm>
            <a:off x="395288" y="4202113"/>
            <a:ext cx="647700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ASR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09" name="TextBox 20"/>
          <p:cNvSpPr txBox="1">
            <a:spLocks noChangeArrowheads="1"/>
          </p:cNvSpPr>
          <p:nvPr/>
        </p:nvSpPr>
        <p:spPr bwMode="auto">
          <a:xfrm>
            <a:off x="539750" y="5929313"/>
            <a:ext cx="57626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 b="1">
                <a:cs typeface="Arial" pitchFamily="34" charset="0"/>
              </a:rPr>
              <a:t>STAI</a:t>
            </a:r>
            <a:endParaRPr lang="en-US" altLang="en-US" sz="1400" b="1">
              <a:cs typeface="Arial" pitchFamily="34" charset="0"/>
            </a:endParaRPr>
          </a:p>
        </p:txBody>
      </p:sp>
      <p:sp>
        <p:nvSpPr>
          <p:cNvPr id="132110" name="Rectangle 2"/>
          <p:cNvSpPr>
            <a:spLocks noChangeArrowheads="1"/>
          </p:cNvSpPr>
          <p:nvPr/>
        </p:nvSpPr>
        <p:spPr bwMode="auto">
          <a:xfrm>
            <a:off x="719138" y="1295400"/>
            <a:ext cx="2176462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r>
              <a:rPr lang="en-029" altLang="en-US" sz="1400"/>
              <a:t>Screening assessments:</a:t>
            </a:r>
          </a:p>
          <a:p>
            <a:r>
              <a:rPr lang="en-029" altLang="en-US" sz="1400"/>
              <a:t>-VABS, </a:t>
            </a:r>
          </a:p>
          <a:p>
            <a:r>
              <a:rPr lang="en-029" altLang="en-US" sz="1400"/>
              <a:t>-ADOS, </a:t>
            </a:r>
          </a:p>
          <a:p>
            <a:r>
              <a:rPr lang="en-029" altLang="en-US" sz="1400"/>
              <a:t>-ABC full scale</a:t>
            </a:r>
          </a:p>
          <a:p>
            <a:r>
              <a:rPr lang="en-029" altLang="en-US" sz="1400"/>
              <a:t>-IQ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8938" y="452438"/>
            <a:ext cx="8755062" cy="1309687"/>
          </a:xfrm>
        </p:spPr>
        <p:txBody>
          <a:bodyPr>
            <a:normAutofit/>
          </a:bodyPr>
          <a:lstStyle/>
          <a:p>
            <a:pPr eaLnBrk="1" hangingPunct="1">
              <a:buSzPct val="100000"/>
              <a:defRPr/>
            </a:pPr>
            <a:r>
              <a:rPr lang="en-GB" dirty="0" smtClean="0"/>
              <a:t>Eye-tracking programs</a:t>
            </a:r>
            <a:br>
              <a:rPr lang="en-GB" dirty="0" smtClean="0"/>
            </a:br>
            <a:r>
              <a:rPr lang="en-US" sz="2800" i="1" dirty="0">
                <a:latin typeface="Minion" pitchFamily="2" charset="0"/>
                <a:ea typeface="+mn-ea"/>
                <a:cs typeface="+mn-cs"/>
              </a:rPr>
              <a:t>Based on </a:t>
            </a:r>
            <a:r>
              <a:rPr lang="en-US" sz="2800" i="1" dirty="0" err="1">
                <a:latin typeface="Minion" pitchFamily="2" charset="0"/>
                <a:ea typeface="+mn-ea"/>
                <a:cs typeface="+mn-cs"/>
              </a:rPr>
              <a:t>Klin</a:t>
            </a:r>
            <a:r>
              <a:rPr lang="en-US" sz="2800" i="1" dirty="0">
                <a:latin typeface="Minion" pitchFamily="2" charset="0"/>
                <a:ea typeface="+mn-ea"/>
                <a:cs typeface="+mn-cs"/>
              </a:rPr>
              <a:t> et al. (2002)</a:t>
            </a:r>
            <a:endParaRPr lang="en-GB" sz="2800" i="1" dirty="0">
              <a:latin typeface="Minion" pitchFamily="2" charset="0"/>
              <a:ea typeface="+mn-ea"/>
              <a:cs typeface="+mn-cs"/>
            </a:endParaRP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Imago"/>
              <a:buAutoNum type="arabicPeriod"/>
            </a:pPr>
            <a:r>
              <a:rPr lang="en-US" altLang="en-US" b="1" smtClean="0"/>
              <a:t>Biological Motion Preference: </a:t>
            </a:r>
            <a:r>
              <a:rPr lang="en-US" altLang="en-US" smtClean="0"/>
              <a:t>Preference for biological motion over scrambled human or mechanical motion (Pelphrey et al 2002)</a:t>
            </a:r>
          </a:p>
          <a:p>
            <a:pPr marL="342900" indent="-342900">
              <a:buFont typeface="Imago"/>
              <a:buAutoNum type="arabicPeriod"/>
            </a:pPr>
            <a:r>
              <a:rPr lang="en-US" altLang="en-US" b="1" smtClean="0"/>
              <a:t>Biological Detection: </a:t>
            </a:r>
            <a:r>
              <a:rPr lang="en-US" altLang="en-US" smtClean="0"/>
              <a:t>Detection of biological motion (Kaiser et al 2010).</a:t>
            </a:r>
            <a:endParaRPr lang="en-GB" altLang="en-US" smtClean="0"/>
          </a:p>
          <a:p>
            <a:pPr marL="342900" indent="-342900">
              <a:buFont typeface="Imago"/>
              <a:buAutoNum type="arabicPeriod"/>
            </a:pPr>
            <a:r>
              <a:rPr lang="en-US" altLang="en-US" b="1" smtClean="0"/>
              <a:t>Human Activity: </a:t>
            </a:r>
            <a:r>
              <a:rPr lang="en-US" altLang="en-US" smtClean="0"/>
              <a:t>Preference for dynamic human activities over geometric patterns (Pierce et al 2011)</a:t>
            </a:r>
          </a:p>
          <a:p>
            <a:pPr marL="342900" indent="-342900">
              <a:buFont typeface="Imago"/>
              <a:buAutoNum type="arabicPeriod"/>
            </a:pPr>
            <a:r>
              <a:rPr lang="en-US" altLang="en-US" b="1" smtClean="0"/>
              <a:t>Static Face Scanning (Gender and Gaze Discrimination): </a:t>
            </a:r>
            <a:r>
              <a:rPr lang="en-US" altLang="en-US" smtClean="0"/>
              <a:t>Face scanning during a cognitive discrimination of gender and gaze direction (Klin et al 2009)</a:t>
            </a:r>
          </a:p>
          <a:p>
            <a:pPr marL="342900" indent="-342900">
              <a:buFont typeface="Imago"/>
              <a:buAutoNum type="arabicPeriod"/>
            </a:pPr>
            <a:r>
              <a:rPr lang="en-US" altLang="en-US" b="1" smtClean="0"/>
              <a:t>Complex Social: </a:t>
            </a:r>
            <a:r>
              <a:rPr lang="en-US" altLang="en-US" smtClean="0"/>
              <a:t>Patterns of scanning during free-viewing of complex social scenes (Klon et al 2002)</a:t>
            </a:r>
          </a:p>
        </p:txBody>
      </p:sp>
    </p:spTree>
    <p:extLst>
      <p:ext uri="{BB962C8B-B14F-4D97-AF65-F5344CB8AC3E}">
        <p14:creationId xmlns:p14="http://schemas.microsoft.com/office/powerpoint/2010/main" val="12074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altLang="en-US" smtClean="0"/>
              <a:t>Total composite score</a:t>
            </a:r>
            <a:endParaRPr lang="en-US" altLang="en-US" smtClean="0"/>
          </a:p>
        </p:txBody>
      </p:sp>
      <p:grpSp>
        <p:nvGrpSpPr>
          <p:cNvPr id="136194" name="Group 6"/>
          <p:cNvGrpSpPr>
            <a:grpSpLocks/>
          </p:cNvGrpSpPr>
          <p:nvPr/>
        </p:nvGrpSpPr>
        <p:grpSpPr bwMode="auto">
          <a:xfrm>
            <a:off x="254000" y="1371600"/>
            <a:ext cx="8636000" cy="4829175"/>
            <a:chOff x="254000" y="1371600"/>
            <a:chExt cx="8636000" cy="4829175"/>
          </a:xfrm>
        </p:grpSpPr>
        <p:pic>
          <p:nvPicPr>
            <p:cNvPr id="136196" name="Picture 5" descr="tmp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" y="1371600"/>
              <a:ext cx="8636000" cy="482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2771775" y="3409950"/>
              <a:ext cx="2762250" cy="19050"/>
            </a:xfrm>
            <a:prstGeom prst="line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tx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2771775" y="3238500"/>
              <a:ext cx="2762250" cy="1143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tx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3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PD readouts </a:t>
            </a:r>
            <a:br>
              <a:rPr lang="en-GB" altLang="en-US" smtClean="0"/>
            </a:br>
            <a:r>
              <a:rPr lang="en-029" altLang="en-US" smtClean="0"/>
              <a:t>Reading the Mind in the Eyes Test (RMET)</a:t>
            </a:r>
            <a:endParaRPr lang="en-US" altLang="en-US" smtClean="0"/>
          </a:p>
        </p:txBody>
      </p:sp>
      <p:pic>
        <p:nvPicPr>
          <p:cNvPr id="137218" name="Content Placeholder 7" descr="RMET eyes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075" y="1943100"/>
            <a:ext cx="4395788" cy="3271838"/>
          </a:xfrm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19" name="Content Placeholder 3"/>
          <p:cNvSpPr>
            <a:spLocks noGrp="1"/>
          </p:cNvSpPr>
          <p:nvPr>
            <p:ph sz="half" idx="2"/>
          </p:nvPr>
        </p:nvSpPr>
        <p:spPr>
          <a:xfrm>
            <a:off x="344488" y="1989138"/>
            <a:ext cx="4108450" cy="4471987"/>
          </a:xfrm>
        </p:spPr>
        <p:txBody>
          <a:bodyPr/>
          <a:lstStyle/>
          <a:p>
            <a:r>
              <a:rPr lang="en-US" altLang="en-US" sz="2400" smtClean="0"/>
              <a:t>36 pictures of the eye regions of different people. </a:t>
            </a:r>
          </a:p>
          <a:p>
            <a:r>
              <a:rPr lang="en-US" altLang="en-US" sz="2400" smtClean="0"/>
              <a:t>4 alternative labels to choose what best describes the person’s thoughts or feelings</a:t>
            </a:r>
          </a:p>
          <a:p>
            <a:r>
              <a:rPr lang="en-029" altLang="en-US" sz="2400" smtClean="0"/>
              <a:t>Scores 0 (incorrect) and 1(correct)</a:t>
            </a:r>
            <a:endParaRPr lang="en-US" altLang="en-US" sz="2400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0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altLang="en-US" smtClean="0"/>
              <a:t>Reading the Mind in the Eyes Test (RMET)</a:t>
            </a:r>
            <a:endParaRPr lang="en-US" altLang="en-US" smtClean="0"/>
          </a:p>
        </p:txBody>
      </p:sp>
      <p:pic>
        <p:nvPicPr>
          <p:cNvPr id="138242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1412875"/>
            <a:ext cx="8355013" cy="4264025"/>
          </a:xfrm>
        </p:spPr>
      </p:pic>
      <p:sp>
        <p:nvSpPr>
          <p:cNvPr id="138243" name="Content Placeholder 2"/>
          <p:cNvSpPr txBox="1">
            <a:spLocks/>
          </p:cNvSpPr>
          <p:nvPr/>
        </p:nvSpPr>
        <p:spPr bwMode="auto">
          <a:xfrm>
            <a:off x="609600" y="2349500"/>
            <a:ext cx="8355013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>
              <a:spcBef>
                <a:spcPct val="75000"/>
              </a:spcBef>
              <a:buSzPct val="100000"/>
              <a:buFont typeface="Arial" pitchFamily="34" charset="0"/>
              <a:buNone/>
            </a:pPr>
            <a:endParaRPr lang="en-US" altLang="en-US" sz="20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5805488"/>
          <a:ext cx="8640762" cy="6699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5782"/>
                <a:gridCol w="2934599"/>
                <a:gridCol w="3240286"/>
                <a:gridCol w="1080095"/>
              </a:tblGrid>
              <a:tr h="334963">
                <a:tc rowSpan="2">
                  <a:txBody>
                    <a:bodyPr/>
                    <a:lstStyle/>
                    <a:p>
                      <a:pPr algn="ctr"/>
                      <a:r>
                        <a:rPr lang="en-029" sz="1600" dirty="0" smtClean="0"/>
                        <a:t>%</a:t>
                      </a:r>
                      <a:r>
                        <a:rPr lang="en-029" sz="1600" baseline="0" dirty="0" smtClean="0"/>
                        <a:t> Correct    answers</a:t>
                      </a:r>
                      <a:endParaRPr lang="en-US" sz="1600" dirty="0"/>
                    </a:p>
                  </a:txBody>
                  <a:tcPr marL="91438" marR="91438" marT="45563" marB="45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029" sz="1600" dirty="0" smtClean="0"/>
                        <a:t>Mean</a:t>
                      </a:r>
                      <a:r>
                        <a:rPr lang="en-029" sz="1600" baseline="0" dirty="0" smtClean="0"/>
                        <a:t> Placebo</a:t>
                      </a:r>
                      <a:endParaRPr lang="en-US" sz="1600" dirty="0"/>
                    </a:p>
                  </a:txBody>
                  <a:tcPr marL="91438" marR="91438" marT="45563" marB="455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1600" dirty="0" smtClean="0"/>
                        <a:t>Mean</a:t>
                      </a:r>
                      <a:r>
                        <a:rPr lang="en-029" sz="1600" baseline="0" dirty="0" smtClean="0"/>
                        <a:t> RO</a:t>
                      </a:r>
                      <a:endParaRPr lang="en-US" sz="1600" dirty="0"/>
                    </a:p>
                  </a:txBody>
                  <a:tcPr marL="91438" marR="91438" marT="45563" marB="4556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029" sz="1600" dirty="0" smtClean="0"/>
                        <a:t>ES</a:t>
                      </a:r>
                      <a:endParaRPr lang="en-US" sz="1600" dirty="0"/>
                    </a:p>
                  </a:txBody>
                  <a:tcPr marL="91438" marR="91438" marT="45563" marB="45563"/>
                </a:tc>
              </a:tr>
              <a:tr h="3349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029" sz="1600" dirty="0" smtClean="0"/>
                        <a:t>60.702</a:t>
                      </a:r>
                      <a:endParaRPr lang="en-US" sz="1600" dirty="0"/>
                    </a:p>
                  </a:txBody>
                  <a:tcPr marL="91438" marR="91438" marT="45563" marB="45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029" sz="1600" dirty="0" smtClean="0"/>
                        <a:t>64.303</a:t>
                      </a:r>
                      <a:endParaRPr lang="en-US" sz="1600" dirty="0"/>
                    </a:p>
                  </a:txBody>
                  <a:tcPr marL="91438" marR="91438" marT="45563" marB="45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US" sz="1600" b="1" dirty="0"/>
                    </a:p>
                  </a:txBody>
                  <a:tcPr marL="91438" marR="91438" marT="45563" marB="4556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0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1466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+mn-lt"/>
              </a:rPr>
              <a:t>Affective Speech Recognition Task (ASR)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Designed to measure comprehension of affective speech (empathic accuracy)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6 neutral sentences </a:t>
            </a:r>
          </a:p>
          <a:p>
            <a:pPr lvl="2">
              <a:defRPr/>
            </a:pPr>
            <a:r>
              <a:rPr lang="en-US" dirty="0"/>
              <a:t>Example: “The boy went to the store</a:t>
            </a: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8 different emotions</a:t>
            </a:r>
          </a:p>
          <a:p>
            <a:pPr lvl="2">
              <a:defRPr/>
            </a:pPr>
            <a:r>
              <a:rPr lang="en-US" b="1" dirty="0" smtClean="0"/>
              <a:t>Lust</a:t>
            </a:r>
            <a:r>
              <a:rPr lang="en-US" b="1" dirty="0"/>
              <a:t>, </a:t>
            </a:r>
            <a:r>
              <a:rPr lang="en-US" b="1" dirty="0" smtClean="0"/>
              <a:t>fear, h</a:t>
            </a:r>
            <a:r>
              <a:rPr lang="en-US" dirty="0" smtClean="0"/>
              <a:t>appy, sad, angry, neutral, surprise,, and disgust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L</a:t>
            </a:r>
            <a:r>
              <a:rPr lang="en-US" dirty="0" smtClean="0"/>
              <a:t>isten to the pre-recorded sentences,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circle the emotion they think the reader is expressing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" name="PrimerTwo.Birthday.Numbere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SR.RecordingTest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5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Autism Spectrum Disorder (ASD)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Neurodevelopmental disorder – early onset</a:t>
            </a:r>
          </a:p>
          <a:p>
            <a:pPr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2 core symptom domains</a:t>
            </a:r>
          </a:p>
          <a:p>
            <a:pPr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social-communication</a:t>
            </a:r>
          </a:p>
          <a:p>
            <a:pPr lvl="1"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repetitive behaviors</a:t>
            </a:r>
          </a:p>
          <a:p>
            <a:pPr lvl="1"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F468178-653E-4E10-90C7-06E905DABC83}" type="slidenum">
              <a:rPr lang="en-US" altLang="en-US" smtClean="0">
                <a:ea typeface="ＭＳ Ｐゴシック" pitchFamily="-105" charset="-128"/>
              </a:rPr>
              <a:pPr eaLnBrk="0" hangingPunct="0"/>
              <a:t>4</a:t>
            </a:fld>
            <a:endParaRPr lang="en-US" altLang="en-US" smtClean="0">
              <a:ea typeface="ＭＳ Ｐゴシック" pitchFamily="-10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22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66000" cy="9667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029" sz="4400" dirty="0" smtClean="0">
                <a:latin typeface="+mn-lt"/>
              </a:rPr>
              <a:t>Correlation analysis</a:t>
            </a:r>
            <a:endParaRPr lang="en-US" sz="4400" dirty="0" smtClean="0">
              <a:latin typeface="+mn-lt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>
            <a:fillRect/>
          </a:stretch>
        </p:blipFill>
        <p:spPr bwMode="auto">
          <a:xfrm>
            <a:off x="228600" y="1371600"/>
            <a:ext cx="8621713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Affective Speech Recognition (ASR)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96875" y="1268413"/>
          <a:ext cx="8496299" cy="53530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0883"/>
                <a:gridCol w="1080208"/>
                <a:gridCol w="1152222"/>
                <a:gridCol w="1152222"/>
                <a:gridCol w="1268691"/>
                <a:gridCol w="1035754"/>
                <a:gridCol w="1008194"/>
                <a:gridCol w="648125"/>
              </a:tblGrid>
              <a:tr h="6481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LSMean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RO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LSMean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Placebo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 RO-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Pbo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CI Lower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CI Upper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029" sz="1800" dirty="0" smtClean="0"/>
                        <a:t>ES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</a:rPr>
                        <a:t>% Angry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52.897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51.653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1.244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-14.017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16.506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</a:rPr>
                        <a:t>%</a:t>
                      </a:r>
                      <a:r>
                        <a:rPr lang="en-US" sz="1600" kern="1200" baseline="0" dirty="0" smtClean="0">
                          <a:effectLst/>
                        </a:rPr>
                        <a:t> </a:t>
                      </a:r>
                      <a:r>
                        <a:rPr lang="en-US" sz="1600" kern="1200" dirty="0" smtClean="0">
                          <a:effectLst/>
                        </a:rPr>
                        <a:t>Disgust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65.390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65.261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0.129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-12.370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12.628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029" sz="1800" dirty="0" smtClean="0"/>
                        <a:t>0.986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029" sz="1800" dirty="0" smtClean="0"/>
                        <a:t>0.0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</a:rPr>
                        <a:t>% Fearful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55.823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75.466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-19.643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-36.921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-2.365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-0.7</a:t>
                      </a:r>
                      <a:endParaRPr lang="en-US" sz="1800" b="1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effectLst/>
                        </a:rPr>
                        <a:t>% Happy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65.845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61.568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4.277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-8.736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17.290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0.572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Lust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41.166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64.455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-23.289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-39.044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-7.534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</a:t>
                      </a:r>
                      <a:endParaRPr lang="en-US" sz="1800" b="1" dirty="0"/>
                    </a:p>
                  </a:txBody>
                  <a:tcPr marL="91447" marR="91447" marT="45728" marB="45728"/>
                </a:tc>
              </a:tr>
              <a:tr h="57921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%Negative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emotions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212.695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221.435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-8.740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-45.823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28.343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0.684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-0.1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Neutral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67.102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65.916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029" sz="1800" dirty="0" smtClean="0"/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9.178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11.551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0.844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57921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%Positive emotions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155.608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169.835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-14.228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-42.759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14.304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Sad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61.807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60.456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029" sz="1800" dirty="0" smtClean="0"/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16.432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19.135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0.893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Surprise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69.697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64.727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4.970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-6.105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16.044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0.442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  <a:tr h="579217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Correct answers</a:t>
                      </a:r>
                      <a:endParaRPr lang="en-US" sz="16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53.893 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56.589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-2.696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-11.330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5.938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  <a:endParaRPr lang="en-US" sz="1800" dirty="0"/>
                    </a:p>
                  </a:txBody>
                  <a:tcPr marL="91447" marR="91447" marT="45728" marB="45728"/>
                </a:tc>
              </a:tr>
            </a:tbl>
          </a:graphicData>
        </a:graphic>
      </p:graphicFrame>
      <p:sp>
        <p:nvSpPr>
          <p:cNvPr id="11386" name="Rectangle 1"/>
          <p:cNvSpPr>
            <a:spLocks noChangeArrowheads="1"/>
          </p:cNvSpPr>
          <p:nvPr/>
        </p:nvSpPr>
        <p:spPr bwMode="auto">
          <a:xfrm>
            <a:off x="8243888" y="2636838"/>
            <a:ext cx="649287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387" name="Rectangle 5"/>
          <p:cNvSpPr>
            <a:spLocks noChangeArrowheads="1"/>
          </p:cNvSpPr>
          <p:nvPr/>
        </p:nvSpPr>
        <p:spPr bwMode="auto">
          <a:xfrm>
            <a:off x="8243888" y="3357563"/>
            <a:ext cx="649287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767138" y="2636838"/>
            <a:ext cx="1195387" cy="3698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Imago" pitchFamily="2" charset="0"/>
              <a:ea typeface="ＭＳ Ｐゴシック" pitchFamily="-10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7613" y="3379788"/>
            <a:ext cx="1195387" cy="4318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Imago" pitchFamily="2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60216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914400"/>
            <a:ext cx="460216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2238"/>
            <a:ext cx="4602163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32238"/>
            <a:ext cx="4602163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Title 1"/>
          <p:cNvSpPr txBox="1">
            <a:spLocks/>
          </p:cNvSpPr>
          <p:nvPr/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05" charset="-128"/>
                <a:cs typeface="Arial" pitchFamily="34" charset="0"/>
              </a:rPr>
              <a:t>Affective Speech Recognition Task</a:t>
            </a:r>
          </a:p>
        </p:txBody>
      </p:sp>
    </p:spTree>
    <p:extLst>
      <p:ext uri="{BB962C8B-B14F-4D97-AF65-F5344CB8AC3E}">
        <p14:creationId xmlns:p14="http://schemas.microsoft.com/office/powerpoint/2010/main" val="14118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defRPr/>
            </a:pPr>
            <a:r>
              <a:rPr lang="en-US" sz="4000" dirty="0" smtClean="0">
                <a:latin typeface="+mn-lt"/>
              </a:rPr>
              <a:t>Affective Speech Recognition (ASR)</a:t>
            </a:r>
            <a:br>
              <a:rPr lang="en-US" sz="4000" dirty="0" smtClean="0">
                <a:latin typeface="+mn-lt"/>
              </a:rPr>
            </a:br>
            <a:r>
              <a:rPr lang="en-US" sz="2000" i="1" dirty="0">
                <a:latin typeface="+mn-lt"/>
                <a:ea typeface="+mn-ea"/>
                <a:cs typeface="+mn-cs"/>
              </a:rPr>
              <a:t>Learning Effect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5532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029" sz="4400" dirty="0" smtClean="0">
                <a:latin typeface="+mn-lt"/>
              </a:rPr>
              <a:t>ASR influenced by V1a, Smell, Adaptive Function</a:t>
            </a:r>
            <a:endParaRPr lang="en-US" sz="4400" dirty="0" smtClean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875" y="1806575"/>
          <a:ext cx="8355013" cy="447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497513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94300" y="3441700"/>
            <a:ext cx="871538" cy="1085850"/>
            <a:chOff x="5194194" y="3303930"/>
            <a:chExt cx="871267" cy="1085234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68" t="45752" r="22897" b="30136"/>
            <a:stretch>
              <a:fillRect/>
            </a:stretch>
          </p:blipFill>
          <p:spPr bwMode="auto">
            <a:xfrm>
              <a:off x="5211446" y="3310862"/>
              <a:ext cx="854015" cy="107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Oval 2"/>
            <p:cNvSpPr>
              <a:spLocks noChangeArrowheads="1"/>
            </p:cNvSpPr>
            <p:nvPr/>
          </p:nvSpPr>
          <p:spPr bwMode="auto">
            <a:xfrm>
              <a:off x="5194194" y="3303930"/>
              <a:ext cx="854015" cy="50895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32775" name="Oval 11"/>
            <p:cNvSpPr>
              <a:spLocks noChangeArrowheads="1"/>
            </p:cNvSpPr>
            <p:nvPr/>
          </p:nvSpPr>
          <p:spPr bwMode="auto">
            <a:xfrm>
              <a:off x="5202820" y="3838742"/>
              <a:ext cx="845389" cy="50895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96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Prader</a:t>
            </a:r>
            <a:r>
              <a:rPr lang="en-US" altLang="en-US" sz="40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-Willi Syndrome</a:t>
            </a:r>
            <a:r>
              <a:rPr lang="en-US" altLang="en-US" sz="40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r>
              <a:rPr lang="en-US" altLang="en-US" sz="40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(FPWR) </a:t>
            </a:r>
            <a:r>
              <a:rPr lang="en-US" altLang="en-US" sz="40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Study 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8 week IN-OXT (16 </a:t>
            </a:r>
            <a:r>
              <a:rPr lang="en-US" dirty="0" err="1" smtClean="0"/>
              <a:t>iu</a:t>
            </a:r>
            <a:r>
              <a:rPr lang="en-US" dirty="0" smtClean="0"/>
              <a:t> BID) vs placebo</a:t>
            </a:r>
          </a:p>
          <a:p>
            <a:r>
              <a:rPr lang="en-US" dirty="0" smtClean="0"/>
              <a:t>24 children and adolescents (5-18 years of age)</a:t>
            </a:r>
          </a:p>
          <a:p>
            <a:r>
              <a:rPr lang="en-US" dirty="0" smtClean="0"/>
              <a:t>PWS and ASD features</a:t>
            </a:r>
          </a:p>
          <a:p>
            <a:r>
              <a:rPr lang="en-US" dirty="0" smtClean="0"/>
              <a:t>Outcomes: </a:t>
            </a:r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Primary:  </a:t>
            </a:r>
            <a:r>
              <a:rPr lang="en-US" dirty="0" err="1" smtClean="0"/>
              <a:t>Hyperphagia</a:t>
            </a:r>
            <a:r>
              <a:rPr lang="en-US" dirty="0" smtClean="0"/>
              <a:t> </a:t>
            </a:r>
            <a:r>
              <a:rPr lang="en-US" dirty="0"/>
              <a:t>(Eating) </a:t>
            </a:r>
            <a:r>
              <a:rPr lang="en-US" dirty="0" smtClean="0"/>
              <a:t>Measures </a:t>
            </a:r>
            <a:endParaRPr lang="en-US" dirty="0" smtClean="0"/>
          </a:p>
          <a:p>
            <a:pPr lvl="1"/>
            <a:r>
              <a:rPr lang="en-US" dirty="0" smtClean="0"/>
              <a:t>Binge </a:t>
            </a:r>
            <a:r>
              <a:rPr lang="en-US" dirty="0"/>
              <a:t>Days/Week, </a:t>
            </a:r>
            <a:r>
              <a:rPr lang="en-US" dirty="0" smtClean="0"/>
              <a:t>PWS </a:t>
            </a:r>
            <a:r>
              <a:rPr lang="en-US" dirty="0" err="1" smtClean="0"/>
              <a:t>Hyperphagia</a:t>
            </a:r>
            <a:r>
              <a:rPr lang="en-US" dirty="0" smtClean="0"/>
              <a:t> </a:t>
            </a:r>
            <a:r>
              <a:rPr lang="en-US" dirty="0" err="1"/>
              <a:t>Questionaire</a:t>
            </a:r>
            <a:r>
              <a:rPr lang="en-US" dirty="0"/>
              <a:t>, </a:t>
            </a:r>
            <a:r>
              <a:rPr lang="en-US" dirty="0" smtClean="0"/>
              <a:t>BMI</a:t>
            </a:r>
          </a:p>
          <a:p>
            <a:r>
              <a:rPr lang="en-US" dirty="0" smtClean="0"/>
              <a:t>2. </a:t>
            </a:r>
            <a:r>
              <a:rPr lang="en-US" dirty="0" smtClean="0"/>
              <a:t>Secondary:  Repetitive</a:t>
            </a:r>
            <a:r>
              <a:rPr lang="en-US" dirty="0" smtClean="0"/>
              <a:t>, Disruptive, Social </a:t>
            </a:r>
            <a:r>
              <a:rPr lang="en-US" dirty="0" smtClean="0"/>
              <a:t>cognition</a:t>
            </a:r>
            <a:endParaRPr lang="en-US" dirty="0" smtClean="0"/>
          </a:p>
          <a:p>
            <a:pPr lvl="1"/>
            <a:r>
              <a:rPr lang="en-US" dirty="0" smtClean="0"/>
              <a:t>RBS-R, CYBOCS, ABC-I, ABC-SW, SRS, ASR</a:t>
            </a:r>
          </a:p>
          <a:p>
            <a:r>
              <a:rPr lang="en-US" dirty="0" smtClean="0"/>
              <a:t>3. </a:t>
            </a:r>
            <a:r>
              <a:rPr lang="en-US" dirty="0" smtClean="0"/>
              <a:t>Tertiary:  Salivary </a:t>
            </a:r>
            <a:r>
              <a:rPr lang="en-US" dirty="0" smtClean="0"/>
              <a:t>OT levels, plasma ghrelin, leptin, pancreatic polypeptide, OTR genotype </a:t>
            </a:r>
          </a:p>
          <a:p>
            <a:r>
              <a:rPr lang="en-US" dirty="0"/>
              <a:t>4. Other – </a:t>
            </a:r>
            <a:r>
              <a:rPr lang="en-US" dirty="0" smtClean="0"/>
              <a:t>grip (</a:t>
            </a:r>
            <a:r>
              <a:rPr lang="en-US" dirty="0" err="1" smtClean="0"/>
              <a:t>hypotonia</a:t>
            </a:r>
            <a:r>
              <a:rPr lang="en-US" dirty="0"/>
              <a:t>)</a:t>
            </a:r>
            <a:r>
              <a:rPr lang="en-US" dirty="0" smtClean="0"/>
              <a:t>, global (CGI), </a:t>
            </a:r>
            <a:r>
              <a:rPr lang="en-US" dirty="0"/>
              <a:t>QOL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Tuberous Sclerosis Complex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(TSC)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3058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Rare Disease (1 in 6,000 births)</a:t>
            </a:r>
          </a:p>
          <a:p>
            <a:pPr>
              <a:defRPr/>
            </a:pPr>
            <a:r>
              <a:rPr lang="en-US" altLang="en-US" dirty="0" err="1" smtClean="0">
                <a:ea typeface="MS PGothic" pitchFamily="34" charset="-128"/>
              </a:rPr>
              <a:t>Neurodevelopmental</a:t>
            </a:r>
            <a:r>
              <a:rPr lang="en-US" altLang="en-US" dirty="0" smtClean="0">
                <a:ea typeface="MS PGothic" pitchFamily="34" charset="-128"/>
              </a:rPr>
              <a:t> and </a:t>
            </a:r>
            <a:r>
              <a:rPr lang="en-US" altLang="en-US" dirty="0" err="1" smtClean="0">
                <a:ea typeface="MS PGothic" pitchFamily="34" charset="-128"/>
              </a:rPr>
              <a:t>Neurocutaneous</a:t>
            </a:r>
            <a:r>
              <a:rPr lang="en-US" altLang="en-US" dirty="0" smtClean="0">
                <a:ea typeface="MS PGothic" pitchFamily="34" charset="-128"/>
              </a:rPr>
              <a:t> Disorder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de novo mutation or autosomal dominant inheritance,  mutations in </a:t>
            </a:r>
            <a:r>
              <a:rPr lang="en-US" altLang="en-US" i="1" dirty="0" smtClean="0">
                <a:ea typeface="MS PGothic" pitchFamily="34" charset="-128"/>
              </a:rPr>
              <a:t>TSC1 </a:t>
            </a:r>
            <a:r>
              <a:rPr lang="en-US" altLang="en-US" dirty="0" smtClean="0">
                <a:ea typeface="MS PGothic" pitchFamily="34" charset="-128"/>
              </a:rPr>
              <a:t>or </a:t>
            </a:r>
            <a:r>
              <a:rPr lang="en-US" altLang="en-US" i="1" dirty="0" smtClean="0">
                <a:ea typeface="MS PGothic" pitchFamily="34" charset="-128"/>
              </a:rPr>
              <a:t>TSC2 </a:t>
            </a:r>
            <a:r>
              <a:rPr lang="en-US" altLang="en-US" dirty="0" smtClean="0">
                <a:ea typeface="MS PGothic" pitchFamily="34" charset="-128"/>
              </a:rPr>
              <a:t> genes.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d</a:t>
            </a:r>
            <a:r>
              <a:rPr lang="en-US" altLang="en-US" dirty="0" smtClean="0">
                <a:ea typeface="MS PGothic" pitchFamily="34" charset="-128"/>
              </a:rPr>
              <a:t>ysregulation of </a:t>
            </a:r>
            <a:r>
              <a:rPr lang="en-US" altLang="en-US" dirty="0" err="1" smtClean="0">
                <a:ea typeface="MS PGothic" pitchFamily="34" charset="-128"/>
              </a:rPr>
              <a:t>mTOR</a:t>
            </a:r>
            <a:r>
              <a:rPr lang="en-US" altLang="en-US" dirty="0" smtClean="0">
                <a:ea typeface="MS PGothic" pitchFamily="34" charset="-128"/>
              </a:rPr>
              <a:t> signaling </a:t>
            </a:r>
            <a:endParaRPr lang="en-US" altLang="en-US" dirty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 err="1" smtClean="0">
                <a:ea typeface="MS PGothic" pitchFamily="34" charset="-128"/>
              </a:rPr>
              <a:t>hamartomas</a:t>
            </a:r>
            <a:r>
              <a:rPr lang="en-US" altLang="en-US" dirty="0" smtClean="0">
                <a:ea typeface="MS PGothic" pitchFamily="34" charset="-128"/>
              </a:rPr>
              <a:t> multiple organ systems 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epilepsy, neurocognitive dysfunction, mental retardation and ASD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F468178-653E-4E10-90C7-06E905DABC83}" type="slidenum">
              <a:rPr lang="en-US" altLang="en-US" smtClean="0">
                <a:ea typeface="ＭＳ Ｐゴシック" pitchFamily="-105" charset="-128"/>
              </a:rPr>
              <a:pPr eaLnBrk="0" hangingPunct="0"/>
              <a:t>46</a:t>
            </a:fld>
            <a:endParaRPr lang="en-US" altLang="en-US" smtClean="0">
              <a:ea typeface="ＭＳ Ｐゴシック" pitchFamily="-10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63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TSC and 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ASD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Co-morbid ASD in 63% of TSC patients</a:t>
            </a:r>
          </a:p>
          <a:p>
            <a:r>
              <a:rPr lang="en-US" dirty="0" smtClean="0"/>
              <a:t>Similar neurocognitive deficits and epilepsy</a:t>
            </a:r>
          </a:p>
          <a:p>
            <a:r>
              <a:rPr lang="en-US" dirty="0" smtClean="0"/>
              <a:t>More cyst-like tubers</a:t>
            </a:r>
            <a:r>
              <a:rPr lang="en-US" dirty="0"/>
              <a:t>, </a:t>
            </a:r>
            <a:r>
              <a:rPr lang="en-US" dirty="0" smtClean="0"/>
              <a:t>more in temporal </a:t>
            </a:r>
            <a:r>
              <a:rPr lang="en-US" dirty="0"/>
              <a:t>and occipital </a:t>
            </a:r>
            <a:r>
              <a:rPr lang="en-US" dirty="0" smtClean="0"/>
              <a:t>lobe - </a:t>
            </a:r>
            <a:r>
              <a:rPr lang="en-US" dirty="0"/>
              <a:t>in </a:t>
            </a:r>
            <a:r>
              <a:rPr lang="en-US" dirty="0" smtClean="0"/>
              <a:t>those with TSC and co-morbid ASD </a:t>
            </a:r>
          </a:p>
          <a:p>
            <a:r>
              <a:rPr lang="en-US" dirty="0" smtClean="0"/>
              <a:t>More mutations </a:t>
            </a:r>
            <a:r>
              <a:rPr lang="en-US" i="1" dirty="0" smtClean="0"/>
              <a:t>TSC2</a:t>
            </a:r>
            <a:r>
              <a:rPr lang="en-US" dirty="0" smtClean="0"/>
              <a:t> gene with neurological disease </a:t>
            </a:r>
          </a:p>
          <a:p>
            <a:r>
              <a:rPr lang="en-US" i="1" dirty="0" smtClean="0"/>
              <a:t>TSC2 </a:t>
            </a:r>
            <a:r>
              <a:rPr lang="en-US" dirty="0" smtClean="0"/>
              <a:t>mutations in those with ASD in absence of TSC phenotype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Tuberous Sclerosis Complex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(TSC): 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Mechanism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Inactivating mutations of </a:t>
            </a:r>
            <a:r>
              <a:rPr lang="en-US" i="1" dirty="0" smtClean="0"/>
              <a:t>TSC1</a:t>
            </a:r>
            <a:r>
              <a:rPr lang="en-US" dirty="0" smtClean="0"/>
              <a:t> and </a:t>
            </a:r>
            <a:r>
              <a:rPr lang="en-US" i="1" dirty="0" smtClean="0"/>
              <a:t>TSC2</a:t>
            </a:r>
            <a:r>
              <a:rPr lang="en-US" dirty="0" smtClean="0"/>
              <a:t> genes cause </a:t>
            </a:r>
            <a:r>
              <a:rPr lang="en-US" dirty="0" err="1" smtClean="0"/>
              <a:t>hyperactivation</a:t>
            </a:r>
            <a:r>
              <a:rPr lang="en-US" dirty="0" smtClean="0"/>
              <a:t> of the </a:t>
            </a:r>
            <a:r>
              <a:rPr lang="en-US" dirty="0" err="1" smtClean="0"/>
              <a:t>mTOR</a:t>
            </a:r>
            <a:r>
              <a:rPr lang="en-US" dirty="0" smtClean="0"/>
              <a:t> pathway</a:t>
            </a:r>
          </a:p>
          <a:p>
            <a:r>
              <a:rPr lang="en-US" dirty="0" smtClean="0"/>
              <a:t>Typically </a:t>
            </a:r>
            <a:r>
              <a:rPr lang="en-US" i="1" dirty="0" smtClean="0"/>
              <a:t>TSC1</a:t>
            </a:r>
            <a:r>
              <a:rPr lang="en-US" dirty="0" smtClean="0"/>
              <a:t>-encoded protein </a:t>
            </a:r>
            <a:r>
              <a:rPr lang="en-US" dirty="0" err="1" smtClean="0"/>
              <a:t>hamartin</a:t>
            </a:r>
            <a:r>
              <a:rPr lang="en-US" dirty="0" smtClean="0"/>
              <a:t> binds to </a:t>
            </a:r>
            <a:r>
              <a:rPr lang="en-US" i="1" dirty="0" smtClean="0"/>
              <a:t>TSC2-</a:t>
            </a:r>
            <a:r>
              <a:rPr lang="en-US" dirty="0" smtClean="0"/>
              <a:t>encoded protein </a:t>
            </a:r>
            <a:r>
              <a:rPr lang="en-US" dirty="0" err="1" smtClean="0"/>
              <a:t>tuberin</a:t>
            </a:r>
            <a:r>
              <a:rPr lang="en-US" dirty="0" smtClean="0"/>
              <a:t> to form </a:t>
            </a:r>
            <a:r>
              <a:rPr lang="en-US" dirty="0" err="1" smtClean="0"/>
              <a:t>heterodimer</a:t>
            </a:r>
            <a:r>
              <a:rPr lang="en-US" dirty="0" smtClean="0"/>
              <a:t> complex</a:t>
            </a:r>
          </a:p>
          <a:p>
            <a:pPr lvl="1"/>
            <a:r>
              <a:rPr lang="en-US" dirty="0" smtClean="0"/>
              <a:t>Regulates </a:t>
            </a:r>
            <a:r>
              <a:rPr lang="en-US" dirty="0" err="1" smtClean="0"/>
              <a:t>mTOR</a:t>
            </a:r>
            <a:r>
              <a:rPr lang="en-US" dirty="0" smtClean="0"/>
              <a:t> pathway responsible for protein synthesis, cell proliferation and </a:t>
            </a:r>
            <a:r>
              <a:rPr lang="en-US" dirty="0" err="1" smtClean="0"/>
              <a:t>oncogenic</a:t>
            </a:r>
            <a:r>
              <a:rPr lang="en-US" dirty="0" smtClean="0"/>
              <a:t> proliferation </a:t>
            </a:r>
          </a:p>
          <a:p>
            <a:r>
              <a:rPr lang="en-US" dirty="0" smtClean="0"/>
              <a:t>Mutations prevent </a:t>
            </a:r>
            <a:r>
              <a:rPr lang="en-US" dirty="0" err="1" smtClean="0"/>
              <a:t>heterodimerization</a:t>
            </a:r>
            <a:endParaRPr lang="en-US" dirty="0" smtClean="0"/>
          </a:p>
          <a:p>
            <a:r>
              <a:rPr lang="en-US" dirty="0" smtClean="0"/>
              <a:t>Sets up cascade that increase cell proliferation and interferes with normal signaling </a:t>
            </a:r>
          </a:p>
          <a:p>
            <a:r>
              <a:rPr lang="en-US" dirty="0" smtClean="0"/>
              <a:t>Upstream routes converge on TSC1:TSC2 protein complex to regulate </a:t>
            </a:r>
            <a:r>
              <a:rPr lang="en-US" dirty="0" err="1" smtClean="0"/>
              <a:t>mTOR</a:t>
            </a:r>
            <a:r>
              <a:rPr lang="en-US" dirty="0" smtClean="0"/>
              <a:t> signaling: </a:t>
            </a:r>
          </a:p>
          <a:p>
            <a:pPr lvl="1"/>
            <a:r>
              <a:rPr lang="en-US" dirty="0" smtClean="0"/>
              <a:t>IGF-1, PI3Kinase, PDK1 and </a:t>
            </a:r>
            <a:r>
              <a:rPr lang="en-US" dirty="0" err="1" smtClean="0"/>
              <a:t>Akt</a:t>
            </a:r>
            <a:endParaRPr lang="en-US" dirty="0" smtClean="0"/>
          </a:p>
          <a:p>
            <a:r>
              <a:rPr lang="en-US" dirty="0" err="1" smtClean="0"/>
              <a:t>mTOR</a:t>
            </a:r>
            <a:r>
              <a:rPr lang="en-US" dirty="0" smtClean="0"/>
              <a:t> mediates </a:t>
            </a:r>
            <a:r>
              <a:rPr lang="en-US" dirty="0" err="1" smtClean="0"/>
              <a:t>phosphorylation</a:t>
            </a:r>
            <a:r>
              <a:rPr lang="en-US" dirty="0" smtClean="0"/>
              <a:t> of key proteins downstream</a:t>
            </a:r>
          </a:p>
          <a:p>
            <a:pPr lvl="1"/>
            <a:r>
              <a:rPr lang="en-US" dirty="0" smtClean="0"/>
              <a:t>4E-BP-1, S6kinase and S6</a:t>
            </a:r>
          </a:p>
          <a:p>
            <a:r>
              <a:rPr lang="en-US" dirty="0" smtClean="0"/>
              <a:t>Proteins affect regulation of cell growth and function via transcription, translation, metabolism, ribosomal biogenesis, </a:t>
            </a:r>
            <a:r>
              <a:rPr lang="en-US" dirty="0" err="1" smtClean="0"/>
              <a:t>dendriteogenesis</a:t>
            </a:r>
            <a:r>
              <a:rPr lang="en-US" dirty="0" smtClean="0"/>
              <a:t> and spine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Tuberous Sclerosis Complex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(TSC): 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Figure</a:t>
            </a:r>
            <a:endParaRPr lang="en-US" dirty="0">
              <a:latin typeface="+mn-lt"/>
            </a:endParaRPr>
          </a:p>
        </p:txBody>
      </p:sp>
      <p:pic>
        <p:nvPicPr>
          <p:cNvPr id="205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58"/>
          <a:stretch>
            <a:fillRect/>
          </a:stretch>
        </p:blipFill>
        <p:spPr bwMode="auto">
          <a:xfrm>
            <a:off x="1188000" y="2016254"/>
            <a:ext cx="6768000" cy="4227254"/>
          </a:xfrm>
          <a:prstGeom prst="rect">
            <a:avLst/>
          </a:prstGeom>
          <a:noFill/>
        </p:spPr>
      </p:pic>
      <p:sp>
        <p:nvSpPr>
          <p:cNvPr id="2051" name="Text Box 17"/>
          <p:cNvSpPr txBox="1">
            <a:spLocks noChangeArrowheads="1"/>
          </p:cNvSpPr>
          <p:nvPr/>
        </p:nvSpPr>
        <p:spPr bwMode="auto">
          <a:xfrm>
            <a:off x="1219200" y="6248400"/>
            <a:ext cx="6705600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Figure 1: OXT Mechanism via PI3K/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Akt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/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mTOR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Pathway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Experimental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Therapeutics –ASD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 smtClean="0">
                <a:ea typeface="MS PGothic" pitchFamily="34" charset="-128"/>
              </a:rPr>
              <a:t>Oxytocin (and vasopressin 1a antagonists)</a:t>
            </a:r>
          </a:p>
          <a:p>
            <a:pPr lvl="1">
              <a:defRPr/>
            </a:pPr>
            <a:r>
              <a:rPr lang="en-US" altLang="en-US" sz="2200" dirty="0" smtClean="0">
                <a:ea typeface="MS PGothic" pitchFamily="34" charset="-128"/>
              </a:rPr>
              <a:t>Social communication domain, binge</a:t>
            </a:r>
          </a:p>
          <a:p>
            <a:pPr>
              <a:defRPr/>
            </a:pPr>
            <a:endParaRPr lang="en-US" altLang="en-US" sz="2400" dirty="0" smtClean="0">
              <a:ea typeface="MS PGothic" pitchFamily="34" charset="-128"/>
            </a:endParaRPr>
          </a:p>
          <a:p>
            <a:pPr>
              <a:defRPr/>
            </a:pPr>
            <a:r>
              <a:rPr lang="en-US" altLang="en-US" sz="2400" dirty="0" smtClean="0">
                <a:ea typeface="MS PGothic" pitchFamily="34" charset="-128"/>
              </a:rPr>
              <a:t>Immune-Inflammatory -TSO (</a:t>
            </a:r>
            <a:r>
              <a:rPr lang="en-US" altLang="en-US" dirty="0" smtClean="0">
                <a:ea typeface="MS PGothic" pitchFamily="34" charset="-128"/>
              </a:rPr>
              <a:t>cytokines)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Repetitive behavior domain</a:t>
            </a:r>
          </a:p>
          <a:p>
            <a:pPr lvl="1">
              <a:defRPr/>
            </a:pPr>
            <a:endParaRPr lang="en-US" altLang="en-US" sz="2400" dirty="0" smtClean="0">
              <a:ea typeface="MS PGothic" pitchFamily="34" charset="-128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BF4A77A-F7A6-4385-98E6-1BC65CB150BB}" type="slidenum">
              <a:rPr lang="en-US" altLang="en-US" smtClean="0">
                <a:ea typeface="ＭＳ Ｐゴシック" pitchFamily="-105" charset="-128"/>
              </a:rPr>
              <a:pPr eaLnBrk="0" hangingPunct="0"/>
              <a:t>5</a:t>
            </a:fld>
            <a:endParaRPr lang="en-US" altLang="en-US" smtClean="0">
              <a:ea typeface="ＭＳ Ｐゴシック" pitchFamily="-10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6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Tuberous Sclerosis Complex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(TSC): </a:t>
            </a:r>
            <a:r>
              <a:rPr lang="en-US" altLang="en-US" sz="4400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Oxytocin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Signaling cascades work in tandem with </a:t>
            </a:r>
            <a:r>
              <a:rPr lang="en-US" dirty="0" err="1" smtClean="0"/>
              <a:t>mTOR</a:t>
            </a:r>
            <a:r>
              <a:rPr lang="en-US" dirty="0" smtClean="0"/>
              <a:t> cascade</a:t>
            </a:r>
          </a:p>
          <a:p>
            <a:r>
              <a:rPr lang="en-US" dirty="0" smtClean="0"/>
              <a:t>Take advantage of points of intersection with other systems to control </a:t>
            </a:r>
            <a:r>
              <a:rPr lang="en-US" dirty="0" err="1" smtClean="0"/>
              <a:t>dysregulation</a:t>
            </a:r>
            <a:r>
              <a:rPr lang="en-US" dirty="0" smtClean="0"/>
              <a:t> in the pathway</a:t>
            </a:r>
          </a:p>
          <a:p>
            <a:r>
              <a:rPr lang="en-US" dirty="0" smtClean="0"/>
              <a:t>OXT acts further upstream</a:t>
            </a:r>
          </a:p>
          <a:p>
            <a:pPr lvl="1"/>
            <a:r>
              <a:rPr lang="en-US" dirty="0" smtClean="0"/>
              <a:t>Treatment for disruptive and repetitive behaviors and improvement of social cognition deficits</a:t>
            </a:r>
          </a:p>
          <a:p>
            <a:r>
              <a:rPr lang="en-US" dirty="0" smtClean="0"/>
              <a:t>Regulation of </a:t>
            </a:r>
            <a:r>
              <a:rPr lang="en-US" dirty="0" err="1" smtClean="0"/>
              <a:t>mTOR</a:t>
            </a:r>
            <a:r>
              <a:rPr lang="en-US" dirty="0" smtClean="0"/>
              <a:t> pathway through </a:t>
            </a:r>
            <a:r>
              <a:rPr lang="en-US" dirty="0" err="1" smtClean="0"/>
              <a:t>phosphorylation</a:t>
            </a:r>
            <a:r>
              <a:rPr lang="en-US" dirty="0" smtClean="0"/>
              <a:t> of PLC</a:t>
            </a:r>
            <a:r>
              <a:rPr lang="el-GR" dirty="0" smtClean="0"/>
              <a:t>δ</a:t>
            </a:r>
            <a:r>
              <a:rPr lang="en-US" dirty="0" smtClean="0"/>
              <a:t> and attenuation of the PI3K/AKT signaling pathway</a:t>
            </a:r>
          </a:p>
          <a:p>
            <a:pPr lvl="1"/>
            <a:r>
              <a:rPr lang="en-US" dirty="0" smtClean="0"/>
              <a:t>Through inhibition of cell proliferation dependent on </a:t>
            </a:r>
            <a:r>
              <a:rPr lang="en-US" dirty="0" err="1" smtClean="0"/>
              <a:t>Gi</a:t>
            </a:r>
            <a:r>
              <a:rPr lang="en-US" dirty="0" smtClean="0"/>
              <a:t> coupled protein signaling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phosphorylation</a:t>
            </a:r>
            <a:r>
              <a:rPr lang="en-US" dirty="0" smtClean="0"/>
              <a:t> of Raptor while </a:t>
            </a:r>
            <a:r>
              <a:rPr lang="en-US" dirty="0" err="1" smtClean="0"/>
              <a:t>downregulating</a:t>
            </a:r>
            <a:r>
              <a:rPr lang="en-US" dirty="0" smtClean="0"/>
              <a:t> abundance and </a:t>
            </a:r>
            <a:r>
              <a:rPr lang="en-US" dirty="0" err="1" smtClean="0"/>
              <a:t>phosphorylation</a:t>
            </a:r>
            <a:r>
              <a:rPr lang="en-US" dirty="0" smtClean="0"/>
              <a:t> of S6K1 and 4E-BP1</a:t>
            </a:r>
          </a:p>
          <a:p>
            <a:r>
              <a:rPr lang="en-US" dirty="0" smtClean="0"/>
              <a:t>Treatment that restores balance to the signaling pathways disrupted in TSC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Tuberous Sclerosis Complex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(TSC): 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Proposed Study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week trial of intranasal oxytocin vs placebo</a:t>
            </a:r>
          </a:p>
          <a:p>
            <a:r>
              <a:rPr lang="en-US" dirty="0" smtClean="0"/>
              <a:t>50 children with TSC and co-morbid ASD features</a:t>
            </a:r>
          </a:p>
          <a:p>
            <a:r>
              <a:rPr lang="en-US" dirty="0" smtClean="0"/>
              <a:t>Primary Outcome: </a:t>
            </a:r>
          </a:p>
          <a:p>
            <a:pPr lvl="1"/>
            <a:r>
              <a:rPr lang="en-US" dirty="0" smtClean="0"/>
              <a:t>ABC-SW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304800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contamination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990600"/>
            <a:ext cx="106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aggression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1676400"/>
            <a:ext cx="106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sexual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2362200"/>
            <a:ext cx="106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religious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" y="3657600"/>
            <a:ext cx="106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somatic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3048000"/>
            <a:ext cx="106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magical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391400" y="32766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ritualized</a:t>
            </a:r>
          </a:p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eating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91400" y="26670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rituals involving</a:t>
            </a:r>
          </a:p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others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391400" y="19812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ordering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391400" y="13716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repeating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391400" y="7620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checking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391400" y="1524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washing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629400" y="4114800"/>
            <a:ext cx="1143000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damaging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43800" y="55626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rubbing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543800" y="61722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superstitious</a:t>
            </a:r>
          </a:p>
          <a:p>
            <a:pPr eaLnBrk="1" hangingPunct="1"/>
            <a:r>
              <a:rPr lang="en-US" altLang="en-US" sz="1400" b="1">
                <a:latin typeface="Arial" pitchFamily="34" charset="0"/>
                <a:cs typeface="Arial" pitchFamily="34" charset="0"/>
              </a:rPr>
              <a:t>games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57200" y="4876800"/>
            <a:ext cx="1143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Hoarding</a:t>
            </a:r>
          </a:p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obsessions</a:t>
            </a: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800600" y="12192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2514600" y="1143000"/>
            <a:ext cx="1066800" cy="990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4724400" y="4953000"/>
            <a:ext cx="10668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  <a:cs typeface="Arial" pitchFamily="34" charset="0"/>
              </a:rPr>
              <a:t>Factor 3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2438400" y="4953000"/>
            <a:ext cx="1066800" cy="990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 4 </a:t>
            </a:r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 flipV="1">
            <a:off x="1371600" y="6096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 flipV="1">
            <a:off x="1371600" y="12954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H="1">
            <a:off x="1295400" y="1981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1371600" y="21336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1371600" y="22098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1447800" y="2209800"/>
            <a:ext cx="1524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 flipV="1">
            <a:off x="1676400" y="5105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752600" y="5715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5867400" y="4495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943600" y="55626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638800" y="59436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5791200" y="2286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5791200" y="9906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5943600" y="16002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5867400" y="1981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5715000" y="22098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5486400" y="22860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5334000" y="2286000"/>
            <a:ext cx="1143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828800" y="4953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.94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1752600" y="5562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752600" y="609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6324600" y="5334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5791200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.75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6248400" y="5867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.96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524000" y="1066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1.26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447800" y="1676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1.42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1447800" y="2209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1.36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524000" y="2743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.85</a:t>
            </a:r>
          </a:p>
        </p:txBody>
      </p:sp>
      <p:sp>
        <p:nvSpPr>
          <p:cNvPr id="924722" name="Text Box 50"/>
          <p:cNvSpPr txBox="1">
            <a:spLocks noChangeArrowheads="1"/>
          </p:cNvSpPr>
          <p:nvPr/>
        </p:nvSpPr>
        <p:spPr bwMode="auto">
          <a:xfrm>
            <a:off x="1447800" y="3276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1.45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5699125" y="11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6172200" y="457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6400800" y="762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1.10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6172200" y="1371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.75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6324600" y="1752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6324600" y="1828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.45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172200" y="2286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.78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6248400" y="2667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.62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5867400" y="30480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.66</a:t>
            </a:r>
          </a:p>
        </p:txBody>
      </p:sp>
      <p:cxnSp>
        <p:nvCxnSpPr>
          <p:cNvPr id="9276" name="AutoShape 60"/>
          <p:cNvCxnSpPr>
            <a:cxnSpLocks noChangeShapeType="1"/>
          </p:cNvCxnSpPr>
          <p:nvPr/>
        </p:nvCxnSpPr>
        <p:spPr bwMode="auto">
          <a:xfrm flipH="1">
            <a:off x="3048000" y="2209800"/>
            <a:ext cx="152400" cy="259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7" name="AutoShape 61"/>
          <p:cNvCxnSpPr>
            <a:cxnSpLocks noChangeShapeType="1"/>
          </p:cNvCxnSpPr>
          <p:nvPr/>
        </p:nvCxnSpPr>
        <p:spPr bwMode="auto">
          <a:xfrm flipV="1">
            <a:off x="3276600" y="2133600"/>
            <a:ext cx="1447800" cy="281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8" name="AutoShape 62"/>
          <p:cNvCxnSpPr>
            <a:cxnSpLocks noChangeShapeType="1"/>
          </p:cNvCxnSpPr>
          <p:nvPr/>
        </p:nvCxnSpPr>
        <p:spPr bwMode="auto">
          <a:xfrm>
            <a:off x="3505200" y="54102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457200" y="57912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Hoarding</a:t>
            </a:r>
          </a:p>
          <a:p>
            <a:pPr eaLnBrk="1" hangingPunct="1"/>
            <a:r>
              <a:rPr lang="en-US" altLang="en-US"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compulsions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2743200" y="3505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.44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3810000" y="2971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.39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3733800" y="5181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-.14</a:t>
            </a:r>
          </a:p>
        </p:txBody>
      </p:sp>
      <p:cxnSp>
        <p:nvCxnSpPr>
          <p:cNvPr id="9283" name="AutoShape 67"/>
          <p:cNvCxnSpPr>
            <a:cxnSpLocks noChangeShapeType="1"/>
          </p:cNvCxnSpPr>
          <p:nvPr/>
        </p:nvCxnSpPr>
        <p:spPr bwMode="auto">
          <a:xfrm>
            <a:off x="3733800" y="1524000"/>
            <a:ext cx="990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3962400" y="1295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  <a:cs typeface="Arial" pitchFamily="34" charset="0"/>
              </a:rPr>
              <a:t>.18</a:t>
            </a:r>
          </a:p>
        </p:txBody>
      </p:sp>
      <p:sp>
        <p:nvSpPr>
          <p:cNvPr id="9285" name="Line 69"/>
          <p:cNvSpPr>
            <a:spLocks noChangeShapeType="1"/>
          </p:cNvSpPr>
          <p:nvPr/>
        </p:nvSpPr>
        <p:spPr bwMode="auto">
          <a:xfrm>
            <a:off x="0" y="15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86" name="Group 70"/>
          <p:cNvGrpSpPr>
            <a:grpSpLocks/>
          </p:cNvGrpSpPr>
          <p:nvPr/>
        </p:nvGrpSpPr>
        <p:grpSpPr bwMode="auto">
          <a:xfrm>
            <a:off x="76200" y="76200"/>
            <a:ext cx="8915400" cy="6629400"/>
            <a:chOff x="48" y="48"/>
            <a:chExt cx="5616" cy="4176"/>
          </a:xfrm>
        </p:grpSpPr>
        <p:sp>
          <p:nvSpPr>
            <p:cNvPr id="9288" name="Line 71"/>
            <p:cNvSpPr>
              <a:spLocks noChangeShapeType="1"/>
            </p:cNvSpPr>
            <p:nvPr/>
          </p:nvSpPr>
          <p:spPr bwMode="auto">
            <a:xfrm flipV="1">
              <a:off x="48" y="48"/>
              <a:ext cx="0" cy="4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72"/>
            <p:cNvSpPr>
              <a:spLocks noChangeShapeType="1"/>
            </p:cNvSpPr>
            <p:nvPr/>
          </p:nvSpPr>
          <p:spPr bwMode="auto">
            <a:xfrm flipV="1">
              <a:off x="48" y="48"/>
              <a:ext cx="5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73"/>
            <p:cNvSpPr>
              <a:spLocks noChangeShapeType="1"/>
            </p:cNvSpPr>
            <p:nvPr/>
          </p:nvSpPr>
          <p:spPr bwMode="auto">
            <a:xfrm>
              <a:off x="48" y="4224"/>
              <a:ext cx="5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74"/>
            <p:cNvSpPr>
              <a:spLocks noChangeShapeType="1"/>
            </p:cNvSpPr>
            <p:nvPr/>
          </p:nvSpPr>
          <p:spPr bwMode="auto">
            <a:xfrm>
              <a:off x="5664" y="48"/>
              <a:ext cx="0" cy="4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87" name="Text Box 75"/>
          <p:cNvSpPr txBox="1">
            <a:spLocks noChangeArrowheads="1"/>
          </p:cNvSpPr>
          <p:nvPr/>
        </p:nvSpPr>
        <p:spPr bwMode="auto">
          <a:xfrm>
            <a:off x="2674938" y="66675"/>
            <a:ext cx="320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Repetitive Behaviors</a:t>
            </a:r>
          </a:p>
          <a:p>
            <a:pPr eaLnBrk="1" hangingPunct="1"/>
            <a:r>
              <a:rPr lang="en-US" altLang="en-US"/>
              <a:t>YBOCS Subfactors</a:t>
            </a:r>
          </a:p>
        </p:txBody>
      </p:sp>
    </p:spTree>
    <p:extLst>
      <p:ext uri="{BB962C8B-B14F-4D97-AF65-F5344CB8AC3E}">
        <p14:creationId xmlns:p14="http://schemas.microsoft.com/office/powerpoint/2010/main" val="143899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915400" cy="11430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Cytokines affect multiple pathways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Monoamine metabolism</a:t>
            </a:r>
          </a:p>
          <a:p>
            <a:pPr>
              <a:defRPr/>
            </a:pPr>
            <a:r>
              <a:rPr lang="en-US" altLang="en-US" dirty="0" err="1" smtClean="0">
                <a:ea typeface="MS PGothic" pitchFamily="34" charset="-128"/>
              </a:rPr>
              <a:t>Neuroendocrine</a:t>
            </a:r>
            <a:r>
              <a:rPr lang="en-US" altLang="en-US" dirty="0" smtClean="0">
                <a:ea typeface="MS PGothic" pitchFamily="34" charset="-128"/>
              </a:rPr>
              <a:t> function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Synaptic plasticity</a:t>
            </a:r>
          </a:p>
          <a:p>
            <a:pPr>
              <a:defRPr/>
            </a:pPr>
            <a:r>
              <a:rPr lang="en-US" altLang="en-US" dirty="0" err="1" smtClean="0">
                <a:ea typeface="MS PGothic" pitchFamily="34" charset="-128"/>
              </a:rPr>
              <a:t>Neurocircuitry</a:t>
            </a:r>
            <a:endParaRPr lang="en-US" altLang="en-US" dirty="0" smtClean="0">
              <a:ea typeface="MS PGothic" pitchFamily="34" charset="-128"/>
            </a:endParaRPr>
          </a:p>
          <a:p>
            <a:pPr>
              <a:defRPr/>
            </a:pPr>
            <a:endParaRPr lang="en-US" altLang="en-US" dirty="0" smtClean="0">
              <a:ea typeface="MS PGothic" pitchFamily="34" charset="-128"/>
            </a:endParaRPr>
          </a:p>
          <a:p>
            <a:pPr>
              <a:defRPr/>
            </a:pP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66548DBF-720C-4AEA-9E66-CE1B9D1D7723}" type="slidenum">
              <a:rPr lang="en-US" altLang="en-US" smtClean="0">
                <a:ea typeface="ＭＳ Ｐゴシック" pitchFamily="-105" charset="-128"/>
              </a:rPr>
              <a:pPr eaLnBrk="0" hangingPunct="0"/>
              <a:t>53</a:t>
            </a:fld>
            <a:endParaRPr lang="en-US" altLang="en-US" smtClean="0">
              <a:ea typeface="ＭＳ Ｐゴシック" pitchFamily="-105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5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smtClean="0">
                <a:latin typeface="+mn-lt"/>
              </a:rPr>
              <a:t>Pro-Inflammatory Cytokines Activate Microglia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16EDCCA-368A-4F92-839B-402BA921403D}" type="slidenum">
              <a:rPr lang="en-US" altLang="en-US" smtClean="0">
                <a:ea typeface="ＭＳ Ｐゴシック" pitchFamily="-105" charset="-128"/>
              </a:rPr>
              <a:pPr eaLnBrk="0" hangingPunct="0"/>
              <a:t>54</a:t>
            </a:fld>
            <a:endParaRPr lang="en-US" altLang="en-US" smtClean="0">
              <a:ea typeface="ＭＳ Ｐゴシック" pitchFamily="-105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70104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581400" y="6400800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100" dirty="0" smtClean="0">
                <a:latin typeface="+mn-lt"/>
              </a:rPr>
              <a:t>(</a:t>
            </a:r>
            <a:r>
              <a:rPr lang="en-US" altLang="en-US" sz="1100" dirty="0" err="1" smtClean="0">
                <a:latin typeface="+mn-lt"/>
              </a:rPr>
              <a:t>Haroon</a:t>
            </a:r>
            <a:r>
              <a:rPr lang="en-US" altLang="en-US" sz="1100" dirty="0" smtClean="0">
                <a:latin typeface="+mn-lt"/>
              </a:rPr>
              <a:t> </a:t>
            </a:r>
            <a:r>
              <a:rPr lang="en-US" altLang="en-US" sz="1100" dirty="0">
                <a:latin typeface="+mn-lt"/>
              </a:rPr>
              <a:t>et al. </a:t>
            </a:r>
            <a:r>
              <a:rPr lang="en-US" altLang="en-US" sz="1100" dirty="0" err="1">
                <a:latin typeface="+mn-lt"/>
              </a:rPr>
              <a:t>Neuropsychopharmacology</a:t>
            </a:r>
            <a:r>
              <a:rPr lang="en-US" altLang="en-US" sz="1100" dirty="0">
                <a:latin typeface="+mn-lt"/>
              </a:rPr>
              <a:t>, 201; 37: </a:t>
            </a:r>
            <a:r>
              <a:rPr lang="en-US" altLang="en-US" sz="1100" dirty="0" smtClean="0">
                <a:latin typeface="+mn-lt"/>
              </a:rPr>
              <a:t>137–162)</a:t>
            </a:r>
            <a:endParaRPr lang="en-US" altLang="en-US" sz="11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C37ABBF-30D3-4850-9703-BB44B43CAD22}" type="slidenum">
              <a:rPr lang="en-US" altLang="en-US" smtClean="0">
                <a:ea typeface="ＭＳ Ｐゴシック" pitchFamily="-105" charset="-128"/>
              </a:rPr>
              <a:pPr eaLnBrk="0" hangingPunct="0"/>
              <a:t>55</a:t>
            </a:fld>
            <a:endParaRPr lang="en-US" altLang="en-US" smtClean="0">
              <a:ea typeface="ＭＳ Ｐゴシック" pitchFamily="-105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1722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810000" y="6596062"/>
            <a:ext cx="449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100" dirty="0" smtClean="0">
                <a:latin typeface="+mn-lt"/>
              </a:rPr>
              <a:t>(</a:t>
            </a:r>
            <a:r>
              <a:rPr lang="en-US" altLang="en-US" sz="1100" dirty="0" err="1" smtClean="0">
                <a:latin typeface="+mn-lt"/>
              </a:rPr>
              <a:t>Haroon</a:t>
            </a:r>
            <a:r>
              <a:rPr lang="en-US" altLang="en-US" sz="1100" dirty="0" smtClean="0">
                <a:latin typeface="+mn-lt"/>
              </a:rPr>
              <a:t> </a:t>
            </a:r>
            <a:r>
              <a:rPr lang="en-US" altLang="en-US" sz="1100" dirty="0">
                <a:latin typeface="+mn-lt"/>
              </a:rPr>
              <a:t>et al. </a:t>
            </a:r>
            <a:r>
              <a:rPr lang="en-US" altLang="en-US" sz="1100" dirty="0" err="1">
                <a:latin typeface="+mn-lt"/>
              </a:rPr>
              <a:t>Neuropsychopharmacology</a:t>
            </a:r>
            <a:r>
              <a:rPr lang="en-US" altLang="en-US" sz="1100" dirty="0">
                <a:latin typeface="+mn-lt"/>
              </a:rPr>
              <a:t>, 201; 37: 137–162.)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52400"/>
            <a:ext cx="8458200" cy="1371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Translational Implications of </a:t>
            </a:r>
            <a:r>
              <a:rPr lang="en-US" altLang="en-US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the Impact of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Inflammation on Behavior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Microbiome</a:t>
            </a:r>
            <a:endParaRPr lang="en-US" altLang="en-US" dirty="0" smtClean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More cells in our body are not us than are us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90% of our DNA is microbial, not human. </a:t>
            </a:r>
          </a:p>
          <a:p>
            <a:pPr>
              <a:defRPr/>
            </a:pP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dirty="0" smtClean="0">
                <a:ea typeface="MS PGothic" pitchFamily="34" charset="-128"/>
              </a:rPr>
              <a:t>We</a:t>
            </a:r>
            <a:r>
              <a:rPr lang="ja-JP" altLang="en-US" smtClean="0">
                <a:ea typeface="MS PGothic" pitchFamily="34" charset="-128"/>
              </a:rPr>
              <a:t>”</a:t>
            </a:r>
            <a:r>
              <a:rPr lang="en-US" altLang="ja-JP" dirty="0" smtClean="0">
                <a:ea typeface="MS PGothic" pitchFamily="34" charset="-128"/>
              </a:rPr>
              <a:t> are, in fact, </a:t>
            </a: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dirty="0" smtClean="0">
                <a:ea typeface="MS PGothic" pitchFamily="34" charset="-128"/>
              </a:rPr>
              <a:t>super-organisms</a:t>
            </a:r>
            <a:r>
              <a:rPr lang="ja-JP" altLang="en-US" smtClean="0">
                <a:ea typeface="MS PGothic" pitchFamily="34" charset="-128"/>
              </a:rPr>
              <a:t>”</a:t>
            </a:r>
            <a:r>
              <a:rPr lang="en-US" altLang="ja-JP" dirty="0" smtClean="0">
                <a:ea typeface="MS PGothic" pitchFamily="34" charset="-128"/>
              </a:rPr>
              <a:t> made up of thousands of species.</a:t>
            </a:r>
          </a:p>
          <a:p>
            <a:pPr>
              <a:defRPr/>
            </a:pPr>
            <a:r>
              <a:rPr lang="en-US" altLang="en-US" dirty="0" err="1" smtClean="0">
                <a:ea typeface="MS PGothic" pitchFamily="34" charset="-128"/>
              </a:rPr>
              <a:t>Microbiomics</a:t>
            </a:r>
            <a:r>
              <a:rPr lang="en-US" altLang="en-US" dirty="0" smtClean="0">
                <a:ea typeface="MS PGothic" pitchFamily="34" charset="-128"/>
              </a:rPr>
              <a:t> important for immune-inflammatory illness and autism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758825"/>
          </a:xfrm>
        </p:spPr>
        <p:txBody>
          <a:bodyPr anchor="b">
            <a:normAutofit fontScale="90000"/>
          </a:bodyPr>
          <a:lstStyle/>
          <a:p>
            <a:r>
              <a:rPr lang="en-US" altLang="en-US" sz="4000" b="1" smtClean="0">
                <a:latin typeface="Helvetica" pitchFamily="-105" charset="0"/>
              </a:rPr>
              <a:t/>
            </a:r>
            <a:br>
              <a:rPr lang="en-US" altLang="en-US" sz="4000" b="1" smtClean="0">
                <a:latin typeface="Helvetica" pitchFamily="-105" charset="0"/>
              </a:rPr>
            </a:br>
            <a:endParaRPr lang="en-US" altLang="en-US" sz="4300" smtClean="0">
              <a:solidFill>
                <a:srgbClr val="435E40"/>
              </a:solidFill>
            </a:endParaRPr>
          </a:p>
        </p:txBody>
      </p:sp>
      <p:sp>
        <p:nvSpPr>
          <p:cNvPr id="15365" name="Text Placeholder 2"/>
          <p:cNvSpPr txBox="1">
            <a:spLocks/>
          </p:cNvSpPr>
          <p:nvPr/>
        </p:nvSpPr>
        <p:spPr bwMode="auto">
          <a:xfrm>
            <a:off x="0" y="990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0"/>
          <a:lstStyle/>
          <a:p>
            <a:r>
              <a:rPr lang="en-US" altLang="en-US" sz="2400" dirty="0">
                <a:latin typeface="+mn-lt"/>
              </a:rPr>
              <a:t> From: </a:t>
            </a:r>
            <a:r>
              <a:rPr lang="en-US" altLang="en-US" sz="2400" b="1" dirty="0">
                <a:latin typeface="+mn-lt"/>
              </a:rPr>
              <a:t>Autoimmune Diseases and Severe Infections as Risk Factors for Mood Disorders:  A Nationwide Study</a:t>
            </a:r>
          </a:p>
        </p:txBody>
      </p:sp>
      <p:sp>
        <p:nvSpPr>
          <p:cNvPr id="15366" name="Text Placeholder 2"/>
          <p:cNvSpPr txBox="1">
            <a:spLocks/>
          </p:cNvSpPr>
          <p:nvPr/>
        </p:nvSpPr>
        <p:spPr bwMode="auto">
          <a:xfrm>
            <a:off x="228600" y="5715000"/>
            <a:ext cx="914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127000" bIns="63500"/>
          <a:lstStyle/>
          <a:p>
            <a:pPr algn="l"/>
            <a:r>
              <a:rPr lang="en-US" altLang="en-US" sz="1200" dirty="0">
                <a:latin typeface="Helvetica" pitchFamily="-105" charset="0"/>
              </a:rPr>
              <a:t> JAMA Psychiatry. 2013;():1-9. doi:10.1001/jamapsychiatry.2013.1111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 t="11111" b="3704"/>
          <a:stretch>
            <a:fillRect/>
          </a:stretch>
        </p:blipFill>
        <p:spPr bwMode="auto">
          <a:xfrm>
            <a:off x="304800" y="2057400"/>
            <a:ext cx="8509624" cy="3505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152400" y="914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127000" bIns="63500"/>
          <a:lstStyle/>
          <a:p>
            <a:r>
              <a:rPr lang="en-US" altLang="en-US" sz="1800" dirty="0">
                <a:latin typeface="+mn-lt"/>
              </a:rPr>
              <a:t> </a:t>
            </a:r>
            <a:r>
              <a:rPr lang="en-US" altLang="en-US" sz="1800" dirty="0" smtClean="0">
                <a:latin typeface="+mn-lt"/>
              </a:rPr>
              <a:t>From: </a:t>
            </a:r>
            <a:r>
              <a:rPr lang="en-US" altLang="en-US" sz="1800" b="1" dirty="0" smtClean="0">
                <a:latin typeface="+mn-lt"/>
              </a:rPr>
              <a:t>Autoimmune </a:t>
            </a:r>
            <a:r>
              <a:rPr lang="en-US" altLang="en-US" sz="1800" b="1" dirty="0">
                <a:latin typeface="+mn-lt"/>
              </a:rPr>
              <a:t>Diseases and Severe Infections as Risk Factors for Mood Disorders:  A Nationwide Study</a:t>
            </a:r>
            <a:br>
              <a:rPr lang="en-US" altLang="en-US" sz="1800" b="1" dirty="0">
                <a:latin typeface="+mn-lt"/>
              </a:rPr>
            </a:br>
            <a:endParaRPr lang="en-US" altLang="en-US" sz="1800" dirty="0">
              <a:latin typeface="+mn-lt"/>
            </a:endParaRPr>
          </a:p>
        </p:txBody>
      </p:sp>
      <p:pic>
        <p:nvPicPr>
          <p:cNvPr id="16392" name="Picture 12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78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6096000"/>
            <a:ext cx="4388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 smtClean="0">
                <a:latin typeface="+mn-lt"/>
              </a:rPr>
              <a:t>JAMA Psychiatry. 2013;():1-9. doi:10.1001/jamapsychiatry.2013.1111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 txBox="1">
            <a:spLocks noGrp="1"/>
          </p:cNvSpPr>
          <p:nvPr/>
        </p:nvSpPr>
        <p:spPr bwMode="auto">
          <a:xfrm>
            <a:off x="0" y="6223000"/>
            <a:ext cx="254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635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Helvetica" pitchFamily="34" charset="0"/>
                <a:ea typeface="+mn-ea"/>
              </a:rPr>
              <a:t>Date of download</a:t>
            </a:r>
            <a:r>
              <a:rPr lang="en-US" sz="1100" dirty="0">
                <a:solidFill>
                  <a:srgbClr val="999999"/>
                </a:solidFill>
                <a:latin typeface="Helvetica" pitchFamily="34" charset="0"/>
                <a:ea typeface="+mn-ea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Helvetica" pitchFamily="34" charset="0"/>
                <a:ea typeface="+mn-ea"/>
              </a:rPr>
              <a:t>6/25/2013</a:t>
            </a:r>
          </a:p>
        </p:txBody>
      </p:sp>
      <p:sp>
        <p:nvSpPr>
          <p:cNvPr id="15363" name="Footer Placeholder 4"/>
          <p:cNvSpPr txBox="1">
            <a:spLocks noGrp="1"/>
          </p:cNvSpPr>
          <p:nvPr/>
        </p:nvSpPr>
        <p:spPr bwMode="auto">
          <a:xfrm>
            <a:off x="2971800" y="6223000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accent5">
                  <a:lumMod val="50000"/>
                </a:schemeClr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412" name="Title 12"/>
          <p:cNvSpPr>
            <a:spLocks noGrp="1"/>
          </p:cNvSpPr>
          <p:nvPr>
            <p:ph type="title" idx="4294967295"/>
          </p:nvPr>
        </p:nvSpPr>
        <p:spPr>
          <a:xfrm>
            <a:off x="228600" y="990600"/>
            <a:ext cx="8534400" cy="1063625"/>
          </a:xfrm>
        </p:spPr>
        <p:txBody>
          <a:bodyPr anchor="b">
            <a:noAutofit/>
          </a:bodyPr>
          <a:lstStyle/>
          <a:p>
            <a:r>
              <a:rPr lang="en-US" altLang="en-US" sz="2400" b="1" dirty="0" smtClean="0">
                <a:latin typeface="+mn-lt"/>
              </a:rPr>
              <a:t>Drug Discovery Today</a:t>
            </a:r>
            <a:br>
              <a:rPr lang="en-US" altLang="en-US" sz="2400" b="1" dirty="0" smtClean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Volume 17, Issues 9-10, May 2012, Pages 451-458. 10.1016/j.bbr.2011.03.031</a:t>
            </a:r>
          </a:p>
        </p:txBody>
      </p:sp>
      <p:pic>
        <p:nvPicPr>
          <p:cNvPr id="17413" name="Picture 2" descr="C:\Documents and Settings\uwsuser\Desktop\1-s2.0-S1359644612001225-gr1.jpg"/>
          <p:cNvPicPr>
            <a:picLocks noChangeAspect="1" noChangeArrowheads="1"/>
          </p:cNvPicPr>
          <p:nvPr/>
        </p:nvPicPr>
        <p:blipFill>
          <a:blip r:embed="rId2" cstate="print"/>
          <a:srcRect l="17605" r="13736"/>
          <a:stretch>
            <a:fillRect/>
          </a:stretch>
        </p:blipFill>
        <p:spPr bwMode="auto">
          <a:xfrm>
            <a:off x="1752600" y="22098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Oxytocin personalized treatment for homogeneous disorders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37588" cy="51054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Prader</a:t>
            </a:r>
            <a:r>
              <a:rPr lang="en-US" altLang="en-US" sz="2800" dirty="0"/>
              <a:t>-Willi Syndrome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15q11-13 paternal imprinting deletion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Developmental neuropathology </a:t>
            </a:r>
            <a:r>
              <a:rPr lang="en-US" altLang="en-US" sz="2800" dirty="0" smtClean="0"/>
              <a:t>Oxytocin </a:t>
            </a:r>
            <a:r>
              <a:rPr lang="en-US" altLang="en-US" sz="2800" dirty="0"/>
              <a:t>neurons (PVN to Post Pit to NA)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Compulsive eating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Intranasal </a:t>
            </a:r>
            <a:r>
              <a:rPr lang="en-US" altLang="en-US" sz="2800" dirty="0"/>
              <a:t>OT for Compulsive Eating in PWS with Comorbid ASD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 </a:t>
            </a:r>
            <a:r>
              <a:rPr lang="en-US" altLang="en-US" sz="2800" dirty="0"/>
              <a:t>Tuberous Sclerosis </a:t>
            </a:r>
            <a:r>
              <a:rPr lang="en-US" altLang="en-US" sz="2800" dirty="0" smtClean="0"/>
              <a:t>– </a:t>
            </a:r>
            <a:r>
              <a:rPr lang="en-US" altLang="en-US" sz="2800" dirty="0" err="1" smtClean="0"/>
              <a:t>mTOR-opathy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Tubers, cell cycle disruption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err="1"/>
              <a:t>Rapamaycin</a:t>
            </a:r>
            <a:r>
              <a:rPr lang="en-US" altLang="en-US" sz="2800" dirty="0"/>
              <a:t> is toxic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Intranasal </a:t>
            </a:r>
            <a:r>
              <a:rPr lang="en-US" altLang="en-US" sz="2800" dirty="0"/>
              <a:t>Oxytocin for </a:t>
            </a:r>
            <a:r>
              <a:rPr lang="en-US" altLang="en-US" sz="2800" dirty="0" smtClean="0"/>
              <a:t>TSC </a:t>
            </a:r>
            <a:r>
              <a:rPr lang="en-US" altLang="en-US" sz="2800" dirty="0"/>
              <a:t>with Co-morbid ASD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7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 txBox="1">
            <a:spLocks noGrp="1"/>
          </p:cNvSpPr>
          <p:nvPr/>
        </p:nvSpPr>
        <p:spPr bwMode="auto">
          <a:xfrm>
            <a:off x="0" y="6223000"/>
            <a:ext cx="254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635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2"/>
                </a:solidFill>
                <a:latin typeface="Helvetica" pitchFamily="34" charset="0"/>
                <a:ea typeface="+mn-ea"/>
              </a:rPr>
              <a:t>Date of download:  6/25/2013</a:t>
            </a:r>
          </a:p>
        </p:txBody>
      </p:sp>
      <p:sp>
        <p:nvSpPr>
          <p:cNvPr id="15363" name="Footer Placeholder 4"/>
          <p:cNvSpPr txBox="1">
            <a:spLocks noGrp="1"/>
          </p:cNvSpPr>
          <p:nvPr/>
        </p:nvSpPr>
        <p:spPr bwMode="auto">
          <a:xfrm>
            <a:off x="2971800" y="6223000"/>
            <a:ext cx="3200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accent5">
                  <a:lumMod val="50000"/>
                </a:schemeClr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9460" name="Title 12"/>
          <p:cNvSpPr>
            <a:spLocks noGrp="1"/>
          </p:cNvSpPr>
          <p:nvPr>
            <p:ph type="title" idx="4294967295"/>
          </p:nvPr>
        </p:nvSpPr>
        <p:spPr>
          <a:xfrm>
            <a:off x="76200" y="838200"/>
            <a:ext cx="8534400" cy="75882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2000" b="1" dirty="0" smtClean="0">
                <a:latin typeface="+mn-lt"/>
              </a:rPr>
              <a:t>Drug Discovery Today</a:t>
            </a:r>
            <a:br>
              <a:rPr lang="en-US" altLang="en-US" sz="2000" b="1" dirty="0" smtClean="0">
                <a:latin typeface="+mn-lt"/>
              </a:rPr>
            </a:br>
            <a:r>
              <a:rPr lang="en-US" altLang="en-US" sz="2000" dirty="0" smtClean="0">
                <a:latin typeface="+mn-lt"/>
              </a:rPr>
              <a:t>Volume 17, Issues 9-10, May 2012, Pages 451-458. 10.1016/j.bbr.2011.03.031</a:t>
            </a:r>
          </a:p>
        </p:txBody>
      </p:sp>
      <p:pic>
        <p:nvPicPr>
          <p:cNvPr id="19462" name="Picture 2" descr="C:\Documents and Settings\uwsuser\Desktop\1-s2.0-S1359644612001225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820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41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+mn-lt"/>
              </a:rPr>
              <a:t>Febrile Hypothesis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I</a:t>
            </a:r>
            <a:r>
              <a:rPr lang="en-US" altLang="en-US" sz="2800" dirty="0" smtClean="0">
                <a:solidFill>
                  <a:schemeClr val="tx2"/>
                </a:solidFill>
              </a:rPr>
              <a:t>mprovement in 1/3 ASD subjects with fever</a:t>
            </a:r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Three mechanisms</a:t>
            </a:r>
          </a:p>
          <a:p>
            <a:pPr lvl="1"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1. Direct effect of temperature </a:t>
            </a:r>
          </a:p>
          <a:p>
            <a:pPr lvl="2"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Hot tub (102°F vs. 98°F)</a:t>
            </a:r>
          </a:p>
          <a:p>
            <a:pPr lvl="2">
              <a:defRPr/>
            </a:pPr>
            <a:r>
              <a:rPr lang="en-US" altLang="en-US" sz="2800" dirty="0" err="1">
                <a:solidFill>
                  <a:schemeClr val="tx2"/>
                </a:solidFill>
              </a:rPr>
              <a:t>thermolabile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–HMC/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MeC</a:t>
            </a:r>
            <a:r>
              <a:rPr lang="en-US" altLang="en-US" sz="2800" dirty="0" smtClean="0">
                <a:solidFill>
                  <a:schemeClr val="tx2"/>
                </a:solidFill>
              </a:rPr>
              <a:t> gene expression</a:t>
            </a:r>
          </a:p>
          <a:p>
            <a:pPr lvl="2"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2. Normalize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dysregulated</a:t>
            </a:r>
            <a:r>
              <a:rPr lang="en-US" altLang="en-US" sz="2800" dirty="0" smtClean="0">
                <a:solidFill>
                  <a:schemeClr val="tx2"/>
                </a:solidFill>
              </a:rPr>
              <a:t> LC-NA </a:t>
            </a:r>
            <a:endParaRPr lang="en-US" altLang="en-US" sz="2800" dirty="0">
              <a:solidFill>
                <a:schemeClr val="tx2"/>
              </a:solidFill>
            </a:endParaRPr>
          </a:p>
          <a:p>
            <a:pPr lvl="2">
              <a:defRPr/>
            </a:pPr>
            <a:r>
              <a:rPr lang="en-US" altLang="en-US" sz="2500" dirty="0" smtClean="0">
                <a:solidFill>
                  <a:schemeClr val="tx2"/>
                </a:solidFill>
              </a:rPr>
              <a:t>maternal stress and cortisol</a:t>
            </a:r>
          </a:p>
          <a:p>
            <a:pPr lvl="2" eaLnBrk="1" hangingPunct="1">
              <a:defRPr/>
            </a:pPr>
            <a:r>
              <a:rPr lang="en-US" altLang="en-US" sz="2800" dirty="0" err="1" smtClean="0">
                <a:solidFill>
                  <a:schemeClr val="tx2"/>
                </a:solidFill>
              </a:rPr>
              <a:t>Milnacipran</a:t>
            </a:r>
            <a:r>
              <a:rPr lang="en-US" altLang="en-US" sz="2800" dirty="0" smtClean="0">
                <a:solidFill>
                  <a:schemeClr val="tx2"/>
                </a:solidFill>
              </a:rPr>
              <a:t> vs placebo</a:t>
            </a:r>
          </a:p>
          <a:p>
            <a:pPr lvl="2" eaLnBrk="1" hangingPunct="1"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3. Immune-inflammatory response </a:t>
            </a:r>
          </a:p>
          <a:p>
            <a:pPr lvl="2" eaLnBrk="1" hangingPunct="1"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TSO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helminths</a:t>
            </a:r>
            <a:r>
              <a:rPr lang="en-US" altLang="en-US" sz="2800" dirty="0" smtClean="0">
                <a:solidFill>
                  <a:schemeClr val="tx2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2"/>
                </a:solidFill>
              </a:rPr>
              <a:t>vs</a:t>
            </a:r>
            <a:r>
              <a:rPr lang="en-US" altLang="en-US" sz="2800" dirty="0" smtClean="0">
                <a:solidFill>
                  <a:schemeClr val="tx2"/>
                </a:solidFill>
              </a:rPr>
              <a:t> placebo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F7EE6B1B-7850-48C7-8B66-19EE697971D9}" type="slidenum">
              <a:rPr lang="en-US" altLang="en-US" smtClean="0"/>
              <a:pPr algn="l"/>
              <a:t>61</a:t>
            </a:fld>
            <a:endParaRPr lang="en-US" alt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763000" cy="16764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smtClean="0">
                <a:latin typeface="+mn-lt"/>
              </a:rPr>
              <a:t>Febrile Response in Autism – Clinical Improvement After Fever:  ABC scores-irritable, withdrawal, hyperactive, stereotypy, </a:t>
            </a:r>
            <a:r>
              <a:rPr lang="en-US" altLang="en-US" sz="2800" dirty="0" err="1" smtClean="0">
                <a:latin typeface="+mn-lt"/>
              </a:rPr>
              <a:t>inappr</a:t>
            </a:r>
            <a:r>
              <a:rPr lang="en-US" altLang="en-US" sz="2800" dirty="0" smtClean="0">
                <a:latin typeface="+mn-lt"/>
              </a:rPr>
              <a:t>. speech</a:t>
            </a:r>
            <a:br>
              <a:rPr lang="en-US" altLang="en-US" sz="2800" dirty="0" smtClean="0">
                <a:latin typeface="+mn-lt"/>
              </a:rPr>
            </a:br>
            <a:r>
              <a:rPr lang="en-US" altLang="en-US" sz="1800" dirty="0" smtClean="0">
                <a:latin typeface="+mn-lt"/>
              </a:rPr>
              <a:t>(Curran et al. Behaviors associated with fever in children with ASD. Pediatrics, 2007;120:e1386-e1392)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516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203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792163"/>
          </a:xfrm>
        </p:spPr>
        <p:txBody>
          <a:bodyPr/>
          <a:lstStyle/>
          <a:p>
            <a:r>
              <a:rPr lang="en-US" altLang="en-US" sz="2800" b="1" dirty="0" smtClean="0">
                <a:latin typeface="+mn-lt"/>
              </a:rPr>
              <a:t>Hyperthermia and Autism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Study Design </a:t>
            </a:r>
          </a:p>
          <a:p>
            <a:pPr lvl="1"/>
            <a:r>
              <a:rPr lang="en-US" sz="2000" dirty="0" smtClean="0"/>
              <a:t>Children with ASD - 5 to 17 years </a:t>
            </a:r>
          </a:p>
          <a:p>
            <a:pPr lvl="1"/>
            <a:r>
              <a:rPr lang="en-US" sz="2000" dirty="0" err="1" smtClean="0"/>
              <a:t>HydroWorx</a:t>
            </a:r>
            <a:r>
              <a:rPr lang="en-US" sz="2000" dirty="0" smtClean="0"/>
              <a:t> Therapy Pool to increase body temperatures </a:t>
            </a:r>
          </a:p>
          <a:p>
            <a:pPr lvl="1"/>
            <a:r>
              <a:rPr lang="en-US" sz="2000" dirty="0" smtClean="0"/>
              <a:t>Stage One: ASD Control Subjects</a:t>
            </a:r>
          </a:p>
          <a:p>
            <a:pPr lvl="2"/>
            <a:r>
              <a:rPr lang="en-US" sz="2000" dirty="0" smtClean="0"/>
              <a:t>5 ASD children with no history of febrile response </a:t>
            </a:r>
          </a:p>
          <a:p>
            <a:pPr lvl="2"/>
            <a:r>
              <a:rPr lang="en-US" sz="2000" dirty="0" smtClean="0"/>
              <a:t>Safety and feasibility of increased temperature to 102°F</a:t>
            </a:r>
          </a:p>
          <a:p>
            <a:pPr lvl="1"/>
            <a:r>
              <a:rPr lang="en-US" sz="2000" dirty="0" smtClean="0"/>
              <a:t>Stage Two: 10 ASD Subjects with history of febrile response </a:t>
            </a:r>
          </a:p>
          <a:p>
            <a:pPr lvl="2"/>
            <a:r>
              <a:rPr lang="en-US" sz="2000" dirty="0" smtClean="0"/>
              <a:t>Double blind crossover study in 10 children </a:t>
            </a:r>
          </a:p>
          <a:p>
            <a:pPr lvl="2"/>
            <a:r>
              <a:rPr lang="en-US" sz="2000" dirty="0" smtClean="0"/>
              <a:t>Pool Temperatures of 98° and 102°F</a:t>
            </a:r>
          </a:p>
          <a:p>
            <a:pPr lvl="1"/>
            <a:r>
              <a:rPr lang="en-US" sz="2000" dirty="0" smtClean="0"/>
              <a:t>Outcome measures include: </a:t>
            </a:r>
          </a:p>
          <a:p>
            <a:pPr lvl="2"/>
            <a:r>
              <a:rPr lang="en-US" sz="2000" dirty="0" err="1" smtClean="0"/>
              <a:t>Buccal</a:t>
            </a:r>
            <a:r>
              <a:rPr lang="en-US" sz="2000" dirty="0" smtClean="0"/>
              <a:t> swab collection (epigenetic data: HMC)</a:t>
            </a:r>
          </a:p>
          <a:p>
            <a:pPr lvl="2"/>
            <a:r>
              <a:rPr lang="en-US" sz="2000" dirty="0" err="1" smtClean="0"/>
              <a:t>Pupillometry</a:t>
            </a:r>
            <a:endParaRPr lang="en-US" sz="2000" dirty="0" smtClean="0"/>
          </a:p>
          <a:p>
            <a:pPr lvl="2"/>
            <a:r>
              <a:rPr lang="en-US" sz="2000" dirty="0" smtClean="0"/>
              <a:t>Social Cognition, Repetitive/Restrictive Behaviors, Global Improvement, Vital Signs, Temperature Max </a:t>
            </a:r>
          </a:p>
        </p:txBody>
      </p:sp>
    </p:spTree>
    <p:extLst>
      <p:ext uri="{BB962C8B-B14F-4D97-AF65-F5344CB8AC3E}">
        <p14:creationId xmlns:p14="http://schemas.microsoft.com/office/powerpoint/2010/main" val="32617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1066800"/>
          </a:xfrm>
        </p:spPr>
        <p:txBody>
          <a:bodyPr/>
          <a:lstStyle/>
          <a:p>
            <a:r>
              <a:rPr lang="en-US" altLang="en-US" sz="2800" b="1" dirty="0" smtClean="0">
                <a:latin typeface="+mn-lt"/>
              </a:rPr>
              <a:t>Hyperthermia and Autism Symptoms: </a:t>
            </a:r>
            <a:br>
              <a:rPr lang="en-US" altLang="en-US" sz="2800" b="1" dirty="0" smtClean="0">
                <a:latin typeface="+mn-lt"/>
              </a:rPr>
            </a:br>
            <a:r>
              <a:rPr lang="en-US" altLang="en-US" sz="2800" b="1" dirty="0" smtClean="0">
                <a:latin typeface="+mn-lt"/>
              </a:rPr>
              <a:t>Demographic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10 ASD Subjects with Febrile Response History</a:t>
            </a:r>
          </a:p>
          <a:p>
            <a:pPr lvl="1">
              <a:defRPr/>
            </a:pPr>
            <a:r>
              <a:rPr lang="en-US" dirty="0" smtClean="0"/>
              <a:t>7 males, 3 females</a:t>
            </a:r>
          </a:p>
          <a:p>
            <a:pPr lvl="1">
              <a:defRPr/>
            </a:pPr>
            <a:r>
              <a:rPr lang="en-US" dirty="0" smtClean="0"/>
              <a:t>Mean IQ: 60.4</a:t>
            </a:r>
          </a:p>
          <a:p>
            <a:pPr lvl="1">
              <a:defRPr/>
            </a:pPr>
            <a:r>
              <a:rPr lang="en-US" dirty="0" smtClean="0"/>
              <a:t>Mean Age: 8.9 years (Range 5 to 17)</a:t>
            </a:r>
          </a:p>
          <a:p>
            <a:pPr lvl="1">
              <a:defRPr/>
            </a:pPr>
            <a:r>
              <a:rPr lang="en-US" dirty="0" smtClean="0"/>
              <a:t>Ethnicity: </a:t>
            </a:r>
          </a:p>
          <a:p>
            <a:pPr lvl="2">
              <a:defRPr/>
            </a:pPr>
            <a:r>
              <a:rPr lang="en-US" dirty="0" smtClean="0"/>
              <a:t>4 Caucasian</a:t>
            </a:r>
          </a:p>
          <a:p>
            <a:pPr lvl="2">
              <a:defRPr/>
            </a:pPr>
            <a:r>
              <a:rPr lang="en-US" dirty="0" smtClean="0"/>
              <a:t>3 African -American</a:t>
            </a:r>
          </a:p>
          <a:p>
            <a:pPr lvl="2">
              <a:defRPr/>
            </a:pPr>
            <a:r>
              <a:rPr lang="en-US" dirty="0" smtClean="0"/>
              <a:t>2 Hispanic</a:t>
            </a:r>
          </a:p>
          <a:p>
            <a:pPr lvl="2">
              <a:defRPr/>
            </a:pPr>
            <a:r>
              <a:rPr lang="en-US" dirty="0" smtClean="0"/>
              <a:t>1 African-American/Hispanic </a:t>
            </a:r>
          </a:p>
        </p:txBody>
      </p:sp>
    </p:spTree>
    <p:extLst>
      <p:ext uri="{BB962C8B-B14F-4D97-AF65-F5344CB8AC3E}">
        <p14:creationId xmlns:p14="http://schemas.microsoft.com/office/powerpoint/2010/main" val="33558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838200" y="56388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Maximum temperature in </a:t>
            </a:r>
            <a:r>
              <a:rPr lang="en-US" altLang="en-US" dirty="0" err="1" smtClean="0">
                <a:solidFill>
                  <a:schemeClr val="tx2"/>
                </a:solidFill>
                <a:latin typeface="+mn-lt"/>
              </a:rPr>
              <a:t>HydroWorx</a:t>
            </a:r>
            <a:r>
              <a:rPr lang="en-US" altLang="en-US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Pool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134100" cy="46196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46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4953000" y="22098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/>
              <a:t>*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248400" cy="42763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91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871538"/>
            <a:ext cx="6877050" cy="51149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28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896100" cy="5276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6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143750" cy="51530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69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Prader</a:t>
            </a: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-Willi Syndrome (PWS)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Rare neurodevelopmental </a:t>
            </a:r>
            <a:r>
              <a:rPr lang="en-US" dirty="0"/>
              <a:t>disease </a:t>
            </a:r>
            <a:r>
              <a:rPr lang="en-US" dirty="0" smtClean="0"/>
              <a:t>(1:15,000)</a:t>
            </a:r>
          </a:p>
          <a:p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ack of expression of paternally derived imprinted material on chromosome 15q11-q13.</a:t>
            </a:r>
          </a:p>
          <a:p>
            <a:endParaRPr lang="en-US" dirty="0" smtClean="0"/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Mild to moderate intellectual disability</a:t>
            </a:r>
          </a:p>
          <a:p>
            <a:pPr lvl="1"/>
            <a:r>
              <a:rPr lang="en-US" dirty="0" smtClean="0"/>
              <a:t>Severe </a:t>
            </a:r>
            <a:r>
              <a:rPr lang="en-US" dirty="0" err="1" smtClean="0"/>
              <a:t>hypotonia</a:t>
            </a:r>
            <a:r>
              <a:rPr lang="en-US" dirty="0" smtClean="0"/>
              <a:t> at birth</a:t>
            </a:r>
          </a:p>
          <a:p>
            <a:pPr lvl="1"/>
            <a:r>
              <a:rPr lang="en-US" dirty="0" err="1" smtClean="0"/>
              <a:t>Hyperphagia</a:t>
            </a:r>
            <a:r>
              <a:rPr lang="en-US" dirty="0" smtClean="0"/>
              <a:t> and risk of obesity </a:t>
            </a:r>
          </a:p>
          <a:p>
            <a:pPr lvl="1"/>
            <a:r>
              <a:rPr lang="en-US" dirty="0" smtClean="0"/>
              <a:t>Repetitive and compulsive behaviors</a:t>
            </a:r>
          </a:p>
          <a:p>
            <a:pPr lvl="1"/>
            <a:r>
              <a:rPr lang="en-US" dirty="0" smtClean="0"/>
              <a:t>Skin-picking</a:t>
            </a:r>
          </a:p>
          <a:p>
            <a:pPr lvl="1"/>
            <a:r>
              <a:rPr lang="en-US" dirty="0" smtClean="0"/>
              <a:t>Tantrums</a:t>
            </a:r>
          </a:p>
          <a:p>
            <a:pPr lvl="1"/>
            <a:r>
              <a:rPr lang="en-US" dirty="0" smtClean="0"/>
              <a:t>Social Cognition Deficits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Hyperphagia</a:t>
            </a:r>
            <a:r>
              <a:rPr lang="en-US" dirty="0" smtClean="0"/>
              <a:t> develops after 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Hyperthermia and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Improvement on CGI-I</a:t>
            </a:r>
          </a:p>
          <a:p>
            <a:pPr lvl="1"/>
            <a:r>
              <a:rPr lang="en-US" dirty="0" smtClean="0"/>
              <a:t>Improvement on SRS-repetitive behavior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Gene expression and biomarker measures will examine mechanism of febrile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E107C8F-1F29-4572-A3AD-C806C05FDAC6}" type="slidenum">
              <a:rPr lang="en-US" altLang="en-US" smtClean="0">
                <a:ea typeface="ＭＳ Ｐゴシック" pitchFamily="-105" charset="-128"/>
              </a:rPr>
              <a:pPr eaLnBrk="0" hangingPunct="0"/>
              <a:t>71</a:t>
            </a:fld>
            <a:endParaRPr lang="en-US" altLang="en-US" smtClean="0">
              <a:ea typeface="ＭＳ Ｐゴシック" pitchFamily="-105" charset="-128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latin typeface="+mn-lt"/>
              </a:rPr>
              <a:t>Parental Autoimmune Diseases Associated with Autism Spectrum Disorders in Offspring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200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724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5105400" y="5715000"/>
            <a:ext cx="3810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100" dirty="0" err="1"/>
              <a:t>Keil</a:t>
            </a:r>
            <a:r>
              <a:rPr lang="en-US" altLang="en-US" sz="1100" dirty="0"/>
              <a:t> et al. Epidemiology, 2010;21(6):805-808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4BCF327B-58FD-4861-AE36-6635D78703BA}" type="slidenum">
              <a:rPr lang="en-US" altLang="en-US" smtClean="0">
                <a:ea typeface="ＭＳ Ｐゴシック" pitchFamily="-105" charset="-128"/>
              </a:rPr>
              <a:pPr eaLnBrk="0" hangingPunct="0"/>
              <a:t>72</a:t>
            </a:fld>
            <a:endParaRPr lang="en-US" altLang="en-US" smtClean="0">
              <a:ea typeface="ＭＳ Ｐゴシック" pitchFamily="-105" charset="-128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839200" cy="1447800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+mn-lt"/>
              </a:rPr>
              <a:t>Immune Dysfunction in Autism: </a:t>
            </a:r>
            <a:br>
              <a:rPr lang="en-US" altLang="en-US" sz="3600" dirty="0" smtClean="0">
                <a:latin typeface="+mn-lt"/>
              </a:rPr>
            </a:br>
            <a:r>
              <a:rPr lang="en-US" altLang="en-US" sz="3600" dirty="0" smtClean="0">
                <a:latin typeface="+mn-lt"/>
              </a:rPr>
              <a:t>A Pathway to Treatment </a:t>
            </a:r>
            <a:endParaRPr lang="en-US" altLang="en-US" sz="3600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8486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5334000" y="5943600"/>
            <a:ext cx="34559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100" dirty="0" err="1"/>
              <a:t>Careaga</a:t>
            </a:r>
            <a:r>
              <a:rPr lang="en-US" altLang="en-US" sz="1100" dirty="0"/>
              <a:t> et al. </a:t>
            </a:r>
            <a:r>
              <a:rPr lang="en-US" altLang="en-US" sz="1100" dirty="0" err="1"/>
              <a:t>Neurotherapeutics</a:t>
            </a:r>
            <a:r>
              <a:rPr lang="en-US" altLang="en-US" sz="1100" dirty="0"/>
              <a:t>, 2010;7:283-292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  <a:ea typeface="MS PGothic" pitchFamily="34" charset="-128"/>
                <a:cs typeface="+mj-cs"/>
              </a:rPr>
              <a:t>Abnormal behavior in MIA offspring is prevented by maternal treatment with anti-IL antibody</a:t>
            </a:r>
            <a:r>
              <a:rPr lang="en-US" sz="4000" dirty="0" smtClean="0">
                <a:ea typeface="MS PGothic" pitchFamily="34" charset="-128"/>
                <a:cs typeface="+mj-cs"/>
              </a:rPr>
              <a:t/>
            </a:r>
            <a:br>
              <a:rPr lang="en-US" sz="4000" dirty="0" smtClean="0">
                <a:ea typeface="MS PGothic" pitchFamily="34" charset="-128"/>
                <a:cs typeface="+mj-cs"/>
              </a:rPr>
            </a:br>
            <a:endParaRPr lang="en-US" sz="2000" dirty="0" smtClean="0">
              <a:ea typeface="MS PGothic" pitchFamily="34" charset="-128"/>
              <a:cs typeface="+mj-cs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248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62484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  <a:ea typeface="MS PGothic" pitchFamily="34" charset="-128"/>
              </a:rPr>
              <a:t>(Smith et al. Maternal Immune Activation Alters Fetal Brain Development through Interleukin-6. Neurobiology of Disease, 2007;27(40):10695-10702.)</a:t>
            </a:r>
            <a:endParaRPr lang="en-US" sz="11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6C09BA4-A9C5-4265-9460-90E8467C613C}" type="slidenum">
              <a:rPr lang="en-US" altLang="en-US" smtClean="0">
                <a:ea typeface="ＭＳ Ｐゴシック" pitchFamily="-105" charset="-128"/>
              </a:rPr>
              <a:pPr eaLnBrk="0" hangingPunct="0"/>
              <a:t>74</a:t>
            </a:fld>
            <a:endParaRPr lang="en-US" altLang="en-US" smtClean="0">
              <a:ea typeface="ＭＳ Ｐゴシック" pitchFamily="-105" charset="-12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+mn-lt"/>
                <a:ea typeface="ＭＳ Ｐゴシック" charset="0"/>
                <a:cs typeface="+mj-cs"/>
              </a:rPr>
              <a:t>Immune Dysfunction in Autism: </a:t>
            </a:r>
            <a:r>
              <a:rPr lang="en-US" sz="3600" dirty="0" smtClean="0">
                <a:latin typeface="+mn-lt"/>
                <a:ea typeface="ＭＳ Ｐゴシック" charset="0"/>
                <a:cs typeface="+mj-cs"/>
              </a:rPr>
              <a:t/>
            </a:r>
            <a:br>
              <a:rPr lang="en-US" sz="3600" dirty="0" smtClean="0">
                <a:latin typeface="+mn-lt"/>
                <a:ea typeface="ＭＳ Ｐゴシック" charset="0"/>
                <a:cs typeface="+mj-cs"/>
              </a:rPr>
            </a:br>
            <a:r>
              <a:rPr lang="en-US" sz="3600" dirty="0" smtClean="0">
                <a:latin typeface="+mn-lt"/>
                <a:ea typeface="ＭＳ Ｐゴシック" charset="0"/>
                <a:cs typeface="+mj-cs"/>
              </a:rPr>
              <a:t>A </a:t>
            </a:r>
            <a:r>
              <a:rPr lang="en-US" sz="3600" dirty="0">
                <a:latin typeface="+mn-lt"/>
                <a:ea typeface="ＭＳ Ｐゴシック" charset="0"/>
                <a:cs typeface="+mj-cs"/>
              </a:rPr>
              <a:t>Pathway to Treatment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0010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4876800" y="6477000"/>
            <a:ext cx="3460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100" dirty="0" err="1"/>
              <a:t>Careaga</a:t>
            </a:r>
            <a:r>
              <a:rPr lang="en-US" altLang="en-US" sz="1100" dirty="0"/>
              <a:t> et al. </a:t>
            </a:r>
            <a:r>
              <a:rPr lang="en-US" altLang="en-US" sz="1100" dirty="0" err="1"/>
              <a:t>Neurotherapeutics</a:t>
            </a:r>
            <a:r>
              <a:rPr lang="en-US" altLang="en-US" sz="1100" dirty="0"/>
              <a:t>, 2010;7:283-292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267450" cy="3962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617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Microglia involved in Synaptic Pruning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10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Complement and Cytokine Label of neurons to be pruned by microglia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096000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Beth Stevens, 2013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448550" cy="4029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838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</a:rPr>
              <a:t>Excess Synapse Elimination in Autism and Developmental Disorders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91325" cy="14763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95600"/>
            <a:ext cx="6638925" cy="16192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00600"/>
            <a:ext cx="6991350" cy="1333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44450"/>
            <a:ext cx="89789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581775" cy="17145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730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Microglia Dysfunction in </a:t>
            </a:r>
            <a:r>
              <a:rPr lang="en-US" sz="3200" dirty="0" err="1" smtClean="0">
                <a:latin typeface="+mn-lt"/>
              </a:rPr>
              <a:t>Rett</a:t>
            </a:r>
            <a:r>
              <a:rPr lang="en-US" sz="3200" dirty="0" smtClean="0">
                <a:latin typeface="+mn-lt"/>
              </a:rPr>
              <a:t> Syndrome</a:t>
            </a:r>
            <a:endParaRPr lang="en-US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962400"/>
            <a:ext cx="6648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Irradiation of Peripheral Immune System</a:t>
            </a:r>
          </a:p>
          <a:p>
            <a:pPr algn="l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Replacement with Healthy T cells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Prader-Willi</a:t>
            </a: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Syndrome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(PWS): 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Relationship to ASD</a:t>
            </a:r>
            <a:r>
              <a:rPr lang="en-US" altLang="en-US" sz="36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19% -25% have co-morbid ASD features</a:t>
            </a:r>
          </a:p>
          <a:p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38% </a:t>
            </a:r>
            <a:r>
              <a:rPr lang="en-US" dirty="0" smtClean="0"/>
              <a:t>with ASD - maternal </a:t>
            </a:r>
            <a:r>
              <a:rPr lang="en-US" dirty="0" err="1" smtClean="0"/>
              <a:t>uniparental</a:t>
            </a:r>
            <a:r>
              <a:rPr lang="en-US" dirty="0" smtClean="0"/>
              <a:t> </a:t>
            </a:r>
            <a:r>
              <a:rPr lang="en-US" dirty="0" err="1" smtClean="0"/>
              <a:t>disomy</a:t>
            </a:r>
            <a:r>
              <a:rPr lang="en-US" dirty="0" smtClean="0"/>
              <a:t> (</a:t>
            </a:r>
            <a:r>
              <a:rPr lang="en-US" dirty="0" err="1" smtClean="0"/>
              <a:t>mUPD</a:t>
            </a:r>
            <a:r>
              <a:rPr lang="en-US" dirty="0" smtClean="0"/>
              <a:t>) of chromosome </a:t>
            </a:r>
            <a:r>
              <a:rPr lang="en-US" dirty="0"/>
              <a:t>15: </a:t>
            </a:r>
            <a:endParaRPr lang="en-US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No </a:t>
            </a:r>
            <a:r>
              <a:rPr lang="en-US" dirty="0"/>
              <a:t>paternal </a:t>
            </a:r>
            <a:r>
              <a:rPr lang="en-US" dirty="0" smtClean="0"/>
              <a:t>input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Overexpression </a:t>
            </a:r>
            <a:r>
              <a:rPr lang="en-US" dirty="0"/>
              <a:t>of maternally-derived </a:t>
            </a:r>
            <a:r>
              <a:rPr lang="en-US" dirty="0" smtClean="0"/>
              <a:t>UBe3A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dirty="0" smtClean="0"/>
              <a:t>Responsible </a:t>
            </a:r>
            <a:r>
              <a:rPr lang="en-US" dirty="0"/>
              <a:t>for targeting proteins for </a:t>
            </a:r>
            <a:r>
              <a:rPr lang="en-US" dirty="0" smtClean="0"/>
              <a:t>degradation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commonly observed autosomal abnormality in </a:t>
            </a:r>
            <a:r>
              <a:rPr lang="en-US" dirty="0"/>
              <a:t>ASD </a:t>
            </a:r>
            <a:r>
              <a:rPr lang="en-US" dirty="0" smtClean="0"/>
              <a:t>(1-3</a:t>
            </a:r>
            <a:r>
              <a:rPr lang="en-US" dirty="0"/>
              <a:t>% of </a:t>
            </a:r>
            <a:r>
              <a:rPr lang="en-US" dirty="0" smtClean="0"/>
              <a:t>cases)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latin typeface="+mn-lt"/>
              </a:rPr>
              <a:t>Immune Dysfunction in ASD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Hygiene hypothesis – 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asthma, autoimmune, ASD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Lack of favorable gut parasites 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Increased pro-inflammatory cytokines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CSF, postmortem tissue</a:t>
            </a:r>
          </a:p>
          <a:p>
            <a:pPr>
              <a:defRPr/>
            </a:pPr>
            <a:r>
              <a:rPr lang="en-US" altLang="en-US" dirty="0" smtClean="0">
                <a:ea typeface="MS PGothic" pitchFamily="34" charset="-128"/>
              </a:rPr>
              <a:t>Microglia activation</a:t>
            </a:r>
          </a:p>
          <a:p>
            <a:pPr lvl="1">
              <a:defRPr/>
            </a:pPr>
            <a:r>
              <a:rPr lang="en-US" altLang="en-US" dirty="0" smtClean="0">
                <a:ea typeface="MS PGothic" pitchFamily="34" charset="-128"/>
              </a:rPr>
              <a:t>postmortem tissue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80CBBFB1-D89A-4052-8140-8FBED66938BB}" type="slidenum">
              <a:rPr lang="en-US" altLang="en-US" smtClean="0">
                <a:ea typeface="ＭＳ Ｐゴシック" pitchFamily="-105" charset="-128"/>
              </a:rPr>
              <a:pPr eaLnBrk="0" hangingPunct="0"/>
              <a:t>80</a:t>
            </a:fld>
            <a:endParaRPr lang="en-US" altLang="en-US" smtClean="0">
              <a:ea typeface="ＭＳ Ｐゴシック" pitchFamily="-105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676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latin typeface="+mn-lt"/>
                <a:ea typeface="ＭＳ Ｐゴシック" charset="0"/>
                <a:cs typeface="+mj-cs"/>
              </a:rPr>
              <a:t>Trichuris</a:t>
            </a:r>
            <a:r>
              <a:rPr lang="en-US" sz="3600" b="1" dirty="0" smtClean="0">
                <a:latin typeface="+mn-lt"/>
                <a:ea typeface="ＭＳ Ｐゴシック" charset="0"/>
                <a:cs typeface="+mj-cs"/>
              </a:rPr>
              <a:t> </a:t>
            </a:r>
            <a:r>
              <a:rPr lang="en-US" sz="3600" b="1" dirty="0" err="1" smtClean="0">
                <a:latin typeface="+mn-lt"/>
                <a:ea typeface="ＭＳ Ｐゴシック" charset="0"/>
                <a:cs typeface="+mj-cs"/>
              </a:rPr>
              <a:t>Suis</a:t>
            </a:r>
            <a:r>
              <a:rPr lang="en-US" sz="3600" b="1" dirty="0" smtClean="0">
                <a:latin typeface="+mn-lt"/>
                <a:ea typeface="ＭＳ Ｐゴシック" charset="0"/>
                <a:cs typeface="+mj-cs"/>
              </a:rPr>
              <a:t> Ova in Autism Spectrum Disorders (TSO):</a:t>
            </a:r>
            <a:br>
              <a:rPr lang="en-US" sz="3600" b="1" dirty="0" smtClean="0">
                <a:latin typeface="+mn-lt"/>
                <a:ea typeface="ＭＳ Ｐゴシック" charset="0"/>
                <a:cs typeface="+mj-cs"/>
              </a:rPr>
            </a:br>
            <a:r>
              <a:rPr lang="en-US" sz="3600" b="1" dirty="0" smtClean="0">
                <a:latin typeface="+mn-lt"/>
                <a:ea typeface="MS PGothic" pitchFamily="34" charset="-128"/>
                <a:cs typeface="+mj-cs"/>
              </a:rPr>
              <a:t>Study Design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590800"/>
            <a:ext cx="77724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10 HFA adults, aged 18 to 35 years  </a:t>
            </a:r>
          </a:p>
          <a:p>
            <a:pPr eaLnBrk="1" hangingPunct="1">
              <a:defRPr/>
            </a:pPr>
            <a:r>
              <a:rPr lang="en-US" dirty="0" smtClean="0"/>
              <a:t>Double-blind, randomized, crossover trial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12 weeks of TSO treatment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12 weeks of placebo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4 week washout period in between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077200" cy="1524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 smtClean="0">
                <a:latin typeface="+mn-lt"/>
                <a:ea typeface="ＭＳ Ｐゴシック" charset="0"/>
              </a:rPr>
              <a:t>Trichuris</a:t>
            </a:r>
            <a:r>
              <a:rPr lang="en-US" sz="3600" b="1" dirty="0" smtClean="0">
                <a:latin typeface="+mn-lt"/>
                <a:ea typeface="ＭＳ Ｐゴシック" charset="0"/>
              </a:rPr>
              <a:t> </a:t>
            </a:r>
            <a:r>
              <a:rPr lang="en-US" sz="3600" b="1" dirty="0" err="1" smtClean="0">
                <a:latin typeface="+mn-lt"/>
                <a:ea typeface="ＭＳ Ｐゴシック" charset="0"/>
              </a:rPr>
              <a:t>Suis</a:t>
            </a:r>
            <a:r>
              <a:rPr lang="en-US" sz="3600" b="1" dirty="0" smtClean="0">
                <a:latin typeface="+mn-lt"/>
                <a:ea typeface="ＭＳ Ｐゴシック" charset="0"/>
              </a:rPr>
              <a:t> Ova in Autism Spectrum Disorders (TSO):</a:t>
            </a:r>
            <a:br>
              <a:rPr lang="en-US" sz="3600" b="1" dirty="0" smtClean="0">
                <a:latin typeface="+mn-lt"/>
                <a:ea typeface="ＭＳ Ｐゴシック" charset="0"/>
              </a:rPr>
            </a:br>
            <a:r>
              <a:rPr lang="en-US" sz="3600" b="1" dirty="0" smtClean="0">
                <a:latin typeface="+mn-lt"/>
                <a:ea typeface="MS PGothic" pitchFamily="34" charset="-128"/>
              </a:rPr>
              <a:t>Study Design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752600"/>
            <a:ext cx="8001000" cy="3886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10 subjects, aged 18 to 35 years  </a:t>
            </a:r>
          </a:p>
          <a:p>
            <a:pPr eaLnBrk="1" hangingPunct="1">
              <a:defRPr/>
            </a:pPr>
            <a:r>
              <a:rPr lang="en-US" dirty="0" smtClean="0"/>
              <a:t>9 subjects complete data, 1 early drop out </a:t>
            </a:r>
          </a:p>
          <a:p>
            <a:pPr eaLnBrk="1" hangingPunct="1">
              <a:defRPr/>
            </a:pPr>
            <a:r>
              <a:rPr lang="en-US" dirty="0" smtClean="0"/>
              <a:t>5 subjects interim analysis – rigidity/sameness</a:t>
            </a:r>
          </a:p>
          <a:p>
            <a:pPr eaLnBrk="1" hangingPunct="1">
              <a:defRPr/>
            </a:pPr>
            <a:r>
              <a:rPr lang="en-US" dirty="0" smtClean="0"/>
              <a:t>Double-blind, randomized, crossover trial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12 weeks of TSO treatment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12 weeks of placebo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4 week washout period in between</a:t>
            </a:r>
          </a:p>
        </p:txBody>
      </p:sp>
    </p:spTree>
    <p:extLst>
      <p:ext uri="{BB962C8B-B14F-4D97-AF65-F5344CB8AC3E}">
        <p14:creationId xmlns:p14="http://schemas.microsoft.com/office/powerpoint/2010/main" val="41024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Statistical Methods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Crossover design analysis </a:t>
            </a:r>
            <a:r>
              <a:rPr lang="en-US" dirty="0"/>
              <a:t>(as well as review of carryover effects) to measure differences from Week 0 to Week 12 for each period/treatment sequence.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Using a mixed model with fixed effects for sequence, period, treatment, and a random effect for sequence within patient. 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This allowed determination of whether there was a significant difference between the changes to each Week 12 between the treatment conditions (TSO and PBO)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This is the primary p-value assessment for the crossover component of the study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Week 0 (for Period 1) and Week 16 (for Period 2) were used as ‘baseline’ for each respective period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Week 12 </a:t>
            </a:r>
            <a:r>
              <a:rPr lang="en-US" b="1" dirty="0" err="1"/>
              <a:t>LSMean</a:t>
            </a:r>
            <a:r>
              <a:rPr lang="en-US" b="1" dirty="0"/>
              <a:t> values (+/- Standard Error) bar charts </a:t>
            </a:r>
            <a:r>
              <a:rPr lang="en-US" dirty="0"/>
              <a:t>are presented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Where Week 12 p-values were &lt; 0.20, they are presented on the </a:t>
            </a:r>
            <a:r>
              <a:rPr lang="en-US" dirty="0" smtClean="0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Statistical Methods: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Secondary Analysis: Longitudinal </a:t>
            </a:r>
            <a:endParaRPr lang="en-US" dirty="0">
              <a:latin typeface="+mn-lt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438"/>
          </a:xfrm>
        </p:spPr>
        <p:txBody>
          <a:bodyPr/>
          <a:lstStyle/>
          <a:p>
            <a:r>
              <a:rPr lang="en-US" altLang="en-US" sz="2000" smtClean="0"/>
              <a:t>For each outcome, a longitudinal mixed model was run, using all available data (no imputation for missing values was performed).  </a:t>
            </a:r>
          </a:p>
          <a:p>
            <a:pPr lvl="1"/>
            <a:r>
              <a:rPr lang="en-US" altLang="en-US" sz="1600" smtClean="0"/>
              <a:t>Data were analyzed as a ‘parallel’ design, even though the data were collected in a crossover fashion.</a:t>
            </a:r>
          </a:p>
          <a:p>
            <a:pPr lvl="1"/>
            <a:r>
              <a:rPr lang="en-US" altLang="en-US" sz="1600" smtClean="0"/>
              <a:t>For Period 1 (Weeks 0 to 12), time points were Weeks 0 (baseline), 2, 4, 6, 8, 10, and 12</a:t>
            </a:r>
          </a:p>
          <a:p>
            <a:pPr lvl="1"/>
            <a:r>
              <a:rPr lang="en-US" altLang="en-US" sz="1600" smtClean="0"/>
              <a:t>For Period 2 (Weeks 16 to 28), time points were assigned as:  Week 16 = Week 0 (baseline), Week 18 = Week 2, Week 20 = Week 4, etc., and Week 28 = Week 12. </a:t>
            </a:r>
          </a:p>
          <a:p>
            <a:r>
              <a:rPr lang="en-US" altLang="en-US" sz="2200" smtClean="0"/>
              <a:t>The model included effects for treatment, time, the treatment by time interaction, and the baseline value as a covariate.</a:t>
            </a:r>
          </a:p>
          <a:p>
            <a:r>
              <a:rPr lang="en-US" altLang="en-US" sz="2000" smtClean="0"/>
              <a:t>Mean and standard error (SE) were determined for each treatment at each protocol-scheduled time point</a:t>
            </a:r>
          </a:p>
          <a:p>
            <a:r>
              <a:rPr lang="en-US" altLang="en-US" sz="2000" smtClean="0"/>
              <a:t>P-values are only presented for Week 12, and only where they were marginally significant (p&lt;0.10).</a:t>
            </a:r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4011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Secondary Methods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A check of treatment effect (at Week 12)  and carryover effect (as part of the analysis of the data under the crossover study design) was performed using a mixed model with fixed effects for sequence, period, treatment, and a random effect for sequence within patient.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This model accounted for the crossover nature of the study </a:t>
            </a:r>
            <a:r>
              <a:rPr lang="en-US" dirty="0" smtClean="0"/>
              <a:t>design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/>
              <a:t>Results:  A few variables had marginally statistically significant evidence of carryover, but the vast majority showed no evidence of carryover.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57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Patient Demographics</a:t>
            </a:r>
            <a:endParaRPr lang="en-US" dirty="0">
              <a:latin typeface="+mn-lt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219200"/>
            <a:ext cx="3654425" cy="5405438"/>
          </a:xfrm>
        </p:spPr>
      </p:pic>
    </p:spTree>
    <p:extLst>
      <p:ext uri="{BB962C8B-B14F-4D97-AF65-F5344CB8AC3E}">
        <p14:creationId xmlns:p14="http://schemas.microsoft.com/office/powerpoint/2010/main" val="462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400" dirty="0" smtClean="0">
                <a:latin typeface="+mn-lt"/>
              </a:rPr>
              <a:t>Interim TSO vs Placebo in ASD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First 5 ASD subjects</a:t>
            </a:r>
          </a:p>
          <a:p>
            <a:r>
              <a:rPr lang="en-US" altLang="en-US" smtClean="0"/>
              <a:t>Meaningful impact on rigidity and sameness on three measures</a:t>
            </a:r>
          </a:p>
          <a:p>
            <a:r>
              <a:rPr lang="en-US" altLang="en-US" smtClean="0"/>
              <a:t>Needed to be replicated in second 5 subjects</a:t>
            </a:r>
          </a:p>
          <a:p>
            <a:r>
              <a:rPr lang="en-US" altLang="en-US" smtClean="0"/>
              <a:t>Need to study younger ASD subjects with higher baseline irritability</a:t>
            </a:r>
          </a:p>
        </p:txBody>
      </p:sp>
    </p:spTree>
    <p:extLst>
      <p:ext uri="{BB962C8B-B14F-4D97-AF65-F5344CB8AC3E}">
        <p14:creationId xmlns:p14="http://schemas.microsoft.com/office/powerpoint/2010/main" val="4262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Y-BOCS Rigidity</a:t>
            </a:r>
            <a:endParaRPr lang="en-US" dirty="0">
              <a:latin typeface="+mn-lt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429000" y="5562600"/>
            <a:ext cx="2743200" cy="57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 0.79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57388"/>
            <a:ext cx="43862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334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Y-BOCS Rigidity</a:t>
            </a:r>
            <a:endParaRPr lang="en-US" dirty="0">
              <a:latin typeface="+mn-lt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5000625" cy="4421188"/>
          </a:xfrm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352800" y="6172200"/>
            <a:ext cx="2640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Cohen’s d = 0.79</a:t>
            </a:r>
          </a:p>
        </p:txBody>
      </p:sp>
    </p:spTree>
    <p:extLst>
      <p:ext uri="{BB962C8B-B14F-4D97-AF65-F5344CB8AC3E}">
        <p14:creationId xmlns:p14="http://schemas.microsoft.com/office/powerpoint/2010/main" val="29044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Prader-Willi</a:t>
            </a: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Syndrome</a:t>
            </a:r>
            <a:b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(PWS): </a:t>
            </a:r>
            <a:r>
              <a:rPr lang="en-US" altLang="en-US" sz="44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Mechanism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25-30% patients with PWS have </a:t>
            </a:r>
            <a:r>
              <a:rPr lang="en-US" dirty="0" err="1" smtClean="0"/>
              <a:t>mUPD</a:t>
            </a:r>
            <a:r>
              <a:rPr lang="en-US" dirty="0" smtClean="0"/>
              <a:t> of chromosome 15</a:t>
            </a:r>
          </a:p>
          <a:p>
            <a:pPr lvl="1"/>
            <a:r>
              <a:rPr lang="en-US" dirty="0" smtClean="0"/>
              <a:t>No paternal input and twice the amount of maternal genetic information </a:t>
            </a:r>
          </a:p>
          <a:p>
            <a:r>
              <a:rPr lang="en-US" dirty="0" smtClean="0"/>
              <a:t>70% of PWS cases paternal deletion mutations of imprinted material is causal and about 2% are caused by imprinting errors of the paternally derived genetics material resulting in silencing of paternal genes</a:t>
            </a:r>
          </a:p>
          <a:p>
            <a:r>
              <a:rPr lang="en-US" dirty="0" smtClean="0"/>
              <a:t>Overexpression of maternally-derived UBe3A </a:t>
            </a:r>
          </a:p>
          <a:p>
            <a:pPr lvl="1"/>
            <a:r>
              <a:rPr lang="en-US" dirty="0" smtClean="0"/>
              <a:t>Responsible for targeting proteins for degradation</a:t>
            </a:r>
          </a:p>
          <a:p>
            <a:r>
              <a:rPr lang="en-US" dirty="0" smtClean="0"/>
              <a:t>Loss of antisense transcripts from paternal chromosome, usually represses UBe3A, results in further </a:t>
            </a:r>
            <a:r>
              <a:rPr lang="en-US" dirty="0" err="1" smtClean="0"/>
              <a:t>upregulation</a:t>
            </a:r>
            <a:r>
              <a:rPr lang="en-US" dirty="0" smtClean="0"/>
              <a:t> of expression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RBS-R Sameness Behavior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200400" y="5927725"/>
            <a:ext cx="2514600" cy="5778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=1.0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9625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RBS-R Sameness Behavior </a:t>
            </a:r>
            <a:endParaRPr lang="en-US" dirty="0">
              <a:latin typeface="+mn-lt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28813"/>
            <a:ext cx="4738688" cy="4176712"/>
          </a:xfrm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895600" y="6130925"/>
            <a:ext cx="274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Cohen’s d = 1.0</a:t>
            </a:r>
          </a:p>
        </p:txBody>
      </p:sp>
    </p:spTree>
    <p:extLst>
      <p:ext uri="{BB962C8B-B14F-4D97-AF65-F5344CB8AC3E}">
        <p14:creationId xmlns:p14="http://schemas.microsoft.com/office/powerpoint/2010/main" val="13847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RBS-R Restricted Behavior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200400" y="6019800"/>
            <a:ext cx="2971800" cy="685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 0.82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66900"/>
            <a:ext cx="481965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RBS-R Restricted Behavior</a:t>
            </a:r>
            <a:endParaRPr lang="en-US" dirty="0">
              <a:latin typeface="+mn-lt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581400" y="6019800"/>
            <a:ext cx="2514600" cy="685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 0.82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47838"/>
            <a:ext cx="4343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Y-BOCS Compulsion </a:t>
            </a:r>
            <a:endParaRPr lang="en-US" dirty="0">
              <a:latin typeface="+mn-lt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1200"/>
            <a:ext cx="5105400" cy="4021138"/>
          </a:xfrm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2971800" y="6138863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Cohen’s d = 0.52</a:t>
            </a:r>
          </a:p>
        </p:txBody>
      </p:sp>
    </p:spTree>
    <p:extLst>
      <p:ext uri="{BB962C8B-B14F-4D97-AF65-F5344CB8AC3E}">
        <p14:creationId xmlns:p14="http://schemas.microsoft.com/office/powerpoint/2010/main" val="6809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Y-BOCS Compulsion </a:t>
            </a:r>
            <a:endParaRPr lang="en-US" dirty="0"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/>
          <a:stretch>
            <a:fillRect/>
          </a:stretch>
        </p:blipFill>
        <p:spPr bwMode="auto">
          <a:xfrm>
            <a:off x="2209800" y="1641475"/>
            <a:ext cx="50958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971800" y="6138863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Cohen’s d = 0.52</a:t>
            </a:r>
          </a:p>
        </p:txBody>
      </p:sp>
    </p:spTree>
    <p:extLst>
      <p:ext uri="{BB962C8B-B14F-4D97-AF65-F5344CB8AC3E}">
        <p14:creationId xmlns:p14="http://schemas.microsoft.com/office/powerpoint/2010/main" val="18166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SRS Repetitive Behaviors </a:t>
            </a:r>
            <a:endParaRPr lang="en-US" dirty="0">
              <a:latin typeface="+mn-lt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352800" y="5943600"/>
            <a:ext cx="2971800" cy="609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 0.45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2276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96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ABC Irritability </a:t>
            </a:r>
            <a:endParaRPr lang="en-US" dirty="0">
              <a:latin typeface="+mn-lt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429000" y="5867400"/>
            <a:ext cx="2590800" cy="5032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 0.78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752600"/>
            <a:ext cx="5176837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ABC Irritability </a:t>
            </a:r>
            <a:endParaRPr lang="en-US" dirty="0">
              <a:latin typeface="+mn-lt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429000" y="5867400"/>
            <a:ext cx="2590800" cy="5032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mtClean="0"/>
              <a:t>Cohen’s d = 0.78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919663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SRS Social Behaviors Subscale</a:t>
            </a:r>
            <a:endParaRPr lang="en-US" dirty="0">
              <a:latin typeface="+mn-lt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5210175" cy="4010025"/>
          </a:xfrm>
        </p:spPr>
      </p:pic>
    </p:spTree>
    <p:extLst>
      <p:ext uri="{BB962C8B-B14F-4D97-AF65-F5344CB8AC3E}">
        <p14:creationId xmlns:p14="http://schemas.microsoft.com/office/powerpoint/2010/main" val="25788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6231</TotalTime>
  <Words>3861</Words>
  <Application>Microsoft Office PowerPoint</Application>
  <PresentationFormat>On-screen Show (4:3)</PresentationFormat>
  <Paragraphs>740</Paragraphs>
  <Slides>116</Slides>
  <Notes>22</Notes>
  <HiddenSlides>86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Flow</vt:lpstr>
      <vt:lpstr>Intranasal Oxytocin for Hyperphagia and ASD Features in Prader Willi Syndrome</vt:lpstr>
      <vt:lpstr>Montefiore-Einstein Study Team </vt:lpstr>
      <vt:lpstr>Disclosures</vt:lpstr>
      <vt:lpstr>Autism Spectrum Disorder (ASD)</vt:lpstr>
      <vt:lpstr>Experimental Therapeutics –ASD</vt:lpstr>
      <vt:lpstr>Oxytocin personalized treatment for homogeneous disorders</vt:lpstr>
      <vt:lpstr>Prader-Willi Syndrome (PWS) </vt:lpstr>
      <vt:lpstr>Prader-Willi Syndrome (PWS): Relationship to ASD </vt:lpstr>
      <vt:lpstr>Prader-Willi Syndrome (PWS): Mechanism </vt:lpstr>
      <vt:lpstr>Prader-Willi Syndrome (PWS): Oxytocin </vt:lpstr>
      <vt:lpstr>Prior Work with OT in PWS</vt:lpstr>
      <vt:lpstr>Model for how serotonin and PI3K signaling pathways interact via SLca4 and Pten to influence brain size, sociability, PPI, perseverative behaviors (Page et al, 10.1073/pnas.0804428106)</vt:lpstr>
      <vt:lpstr>Social deficits in autism</vt:lpstr>
      <vt:lpstr>Oxytocin</vt:lpstr>
      <vt:lpstr>Knockout Oxytocin Mice: Social Cognition Deficits (Ferguson et al, Nature Genetics, 2001)</vt:lpstr>
      <vt:lpstr>Vasopressin and Pair Bonds: Lessons from Prairie and Meadow voles (Lim et al , 2004)</vt:lpstr>
      <vt:lpstr>OT System</vt:lpstr>
      <vt:lpstr>The Trust Game</vt:lpstr>
      <vt:lpstr>Oxytocin increases trust in healthy controls (Kosfeld et al, 2005)</vt:lpstr>
      <vt:lpstr>Emotion matching task illustrates effects of oxytocin on amygdala  (Source: NIMH Clinical Disorders Branch)</vt:lpstr>
      <vt:lpstr>Oxytocin Selectively Improves Empathic Accuracy -dynamic, naturalistic task: individualized response (Bartz, Hollander,  et al. 2010)</vt:lpstr>
      <vt:lpstr>Targets for Oxytocin in Autism (from animal and healthy human studies)</vt:lpstr>
      <vt:lpstr>PowerPoint Presentation</vt:lpstr>
      <vt:lpstr>PowerPoint Presentation</vt:lpstr>
      <vt:lpstr>Oxytocin vs. Placebo: Comprehension of Affective Speech   Hollander et al,  Biol Psych, 2006</vt:lpstr>
      <vt:lpstr>Intranasal Oxytocin Improves Emotion Recognition for Youth with Autism Spectrum Disorders (Guastella, et al. 2009)</vt:lpstr>
      <vt:lpstr>Promoting social behavior with oxytocin in high-functioning autism spectrum disorders (Andari et al. 2010)</vt:lpstr>
      <vt:lpstr>Promoting social behavior with oxytocin in high-functioning autism spectrum disorders (Andari et al. 2010)</vt:lpstr>
      <vt:lpstr>Promoting social behavior with oxytocin in high-functioning autism spectrum disorders (Andari et al. 2010)</vt:lpstr>
      <vt:lpstr>Effects of Chronic IN-OXT on core symptoms  IN-OXT vs. placebo (N=15)  24 IU BID for 6 weeks Anagnostou and Hollander, Molec Autism, 2013</vt:lpstr>
      <vt:lpstr>Brain activity during inhibitory control: OT vs. placebo, Pre- vs. Post treatment</vt:lpstr>
      <vt:lpstr>Oxytocin and Social Cognition Comprehension of affective speech</vt:lpstr>
      <vt:lpstr>BP27801 POM Study  </vt:lpstr>
      <vt:lpstr>V1a Antagonist POM Day 1 - Dosing Day Outline</vt:lpstr>
      <vt:lpstr>Eye-tracking programs Based on Klin et al. (2002)</vt:lpstr>
      <vt:lpstr>Total composite score</vt:lpstr>
      <vt:lpstr>PD readouts  Reading the Mind in the Eyes Test (RMET)</vt:lpstr>
      <vt:lpstr>Reading the Mind in the Eyes Test (RMET)</vt:lpstr>
      <vt:lpstr>Affective Speech Recognition Task (ASR)</vt:lpstr>
      <vt:lpstr>Correlation analysis</vt:lpstr>
      <vt:lpstr>Affective Speech Recognition (ASR)</vt:lpstr>
      <vt:lpstr>PowerPoint Presentation</vt:lpstr>
      <vt:lpstr>Affective Speech Recognition (ASR) Learning Effect</vt:lpstr>
      <vt:lpstr>ASR influenced by V1a, Smell, Adaptive Function</vt:lpstr>
      <vt:lpstr>Prader-Willi Syndrome (FPWR) Study </vt:lpstr>
      <vt:lpstr>Tuberous Sclerosis Complex (TSC)</vt:lpstr>
      <vt:lpstr>TSC and ASD</vt:lpstr>
      <vt:lpstr>Tuberous Sclerosis Complex (TSC): Mechanism</vt:lpstr>
      <vt:lpstr>Tuberous Sclerosis Complex (TSC): Figure</vt:lpstr>
      <vt:lpstr>Tuberous Sclerosis Complex (TSC): Oxytocin </vt:lpstr>
      <vt:lpstr>Tuberous Sclerosis Complex (TSC): Proposed Study</vt:lpstr>
      <vt:lpstr>PowerPoint Presentation</vt:lpstr>
      <vt:lpstr>Cytokines affect multiple pathways</vt:lpstr>
      <vt:lpstr>Pro-Inflammatory Cytokines Activate Microglia</vt:lpstr>
      <vt:lpstr>PowerPoint Presentation</vt:lpstr>
      <vt:lpstr>Microbiome</vt:lpstr>
      <vt:lpstr> </vt:lpstr>
      <vt:lpstr>PowerPoint Presentation</vt:lpstr>
      <vt:lpstr>Drug Discovery Today Volume 17, Issues 9-10, May 2012, Pages 451-458. 10.1016/j.bbr.2011.03.031</vt:lpstr>
      <vt:lpstr>Drug Discovery Today Volume 17, Issues 9-10, May 2012, Pages 451-458. 10.1016/j.bbr.2011.03.031</vt:lpstr>
      <vt:lpstr>Febrile Hypothesis</vt:lpstr>
      <vt:lpstr>Febrile Response in Autism – Clinical Improvement After Fever:  ABC scores-irritable, withdrawal, hyperactive, stereotypy, inappr. speech (Curran et al. Behaviors associated with fever in children with ASD. Pediatrics, 2007;120:e1386-e1392)</vt:lpstr>
      <vt:lpstr>Hyperthermia and Autism Symptoms</vt:lpstr>
      <vt:lpstr>Hyperthermia and Autism Symptoms:  Demographic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Hyperthermia and Autism</vt:lpstr>
      <vt:lpstr>Parental Autoimmune Diseases Associated with Autism Spectrum Disorders in Offspring </vt:lpstr>
      <vt:lpstr>Immune Dysfunction in Autism:  A Pathway to Treatment </vt:lpstr>
      <vt:lpstr>Abnormal behavior in MIA offspring is prevented by maternal treatment with anti-IL antibody </vt:lpstr>
      <vt:lpstr>Immune Dysfunction in Autism:  A Pathway to 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Immune Dysfunction in ASD</vt:lpstr>
      <vt:lpstr>Trichuris Suis Ova in Autism Spectrum Disorders (TSO): Study Design </vt:lpstr>
      <vt:lpstr>Trichuris Suis Ova in Autism Spectrum Disorders (TSO): Study Design </vt:lpstr>
      <vt:lpstr>Statistical Methods</vt:lpstr>
      <vt:lpstr>Statistical Methods: Secondary Analysis: Longitudinal </vt:lpstr>
      <vt:lpstr>Secondary Methods</vt:lpstr>
      <vt:lpstr>Patient Demographics</vt:lpstr>
      <vt:lpstr>Interim TSO vs Placebo in ASD</vt:lpstr>
      <vt:lpstr>Y-BOCS Rigidity</vt:lpstr>
      <vt:lpstr>Y-BOCS Rigidity</vt:lpstr>
      <vt:lpstr>RBS-R Sameness Behavior </vt:lpstr>
      <vt:lpstr>RBS-R Sameness Behavior </vt:lpstr>
      <vt:lpstr>RBS-R Restricted Behavior</vt:lpstr>
      <vt:lpstr>RBS-R Restricted Behavior</vt:lpstr>
      <vt:lpstr>Y-BOCS Compulsion </vt:lpstr>
      <vt:lpstr>Y-BOCS Compulsion </vt:lpstr>
      <vt:lpstr>SRS Repetitive Behaviors </vt:lpstr>
      <vt:lpstr>ABC Irritability </vt:lpstr>
      <vt:lpstr>ABC Irritability </vt:lpstr>
      <vt:lpstr>SRS Social Behaviors Subscale</vt:lpstr>
      <vt:lpstr>ABC Lethargy/Social Withdrawal</vt:lpstr>
      <vt:lpstr>ABC Inappropriate Speech</vt:lpstr>
      <vt:lpstr>ABC Hyperactivity</vt:lpstr>
      <vt:lpstr>PowerPoint Presentation</vt:lpstr>
      <vt:lpstr>Summary of Efficacy Outcomes</vt:lpstr>
      <vt:lpstr>TSO for Adult HF ASD</vt:lpstr>
      <vt:lpstr>Demographics: Completed Patients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TSO vs Placebo in ASD-Interim</vt:lpstr>
      <vt:lpstr>Genetics of ASD –  Drug Development</vt:lpstr>
      <vt:lpstr>PowerPoint Presentation</vt:lpstr>
      <vt:lpstr>Correlation of right caudate volume (mm3) with  higher order repetitive behaviors (r=0.600, p=0.039)</vt:lpstr>
      <vt:lpstr>Drug Development for Repetitive Behavior and Social Cognition Domains of ASD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343</cp:revision>
  <dcterms:created xsi:type="dcterms:W3CDTF">2013-11-30T17:21:21Z</dcterms:created>
  <dcterms:modified xsi:type="dcterms:W3CDTF">2014-11-15T22:35:07Z</dcterms:modified>
</cp:coreProperties>
</file>